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64" r:id="rId3"/>
    <p:sldId id="256" r:id="rId4"/>
    <p:sldId id="257" r:id="rId6"/>
    <p:sldId id="259" r:id="rId7"/>
    <p:sldId id="268" r:id="rId8"/>
    <p:sldId id="260" r:id="rId9"/>
    <p:sldId id="263" r:id="rId10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8F3F"/>
    <a:srgbClr val="6D6FA8"/>
    <a:srgbClr val="2B9DBA"/>
    <a:srgbClr val="2F68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" d="1"/>
          <a:sy n="1" d="1"/>
        </p:scale>
        <p:origin x="0" y="0"/>
      </p:cViewPr>
      <p:guideLst/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Slide 1 source verification - checked 2026-07-17</a:t>
            </a:r>
          </a:p>
          <a:p/>
          <a:p>
            <a:r>
              <a:t>[VERIFIED OFFICIAL REPORTING] China token volume: more than 140T average daily token calls by late March 2026 versus 100T at end-2025. State Council English site; underlying data attributed to the National Data Administration / National Data Resource Survey Report (2025).</a:t>
            </a:r>
          </a:p>
          <a:p>
            <a:r>
              <a:t>https://english.www.gov.cn/archive/statistics/202604/29/content_WS69f20885c6d00ca5f9a0ab5c.html</a:t>
            </a:r>
          </a:p>
          <a:p/>
          <a:p>
            <a:r>
              <a:t>[VERIFIED OFFICIAL REPORTING] 5,000+ AI companies: State Council English site, citing MIIT data released at the 2025 World Smart Industry Expo. This is an ecosystem-company count, not an LLM or web-search vendor count.</a:t>
            </a:r>
          </a:p>
          <a:p>
            <a:r>
              <a:t>https://english.www.gov.cn/news/202509/08/content_WS68bec24ac6d0868f4e8f566f.html</a:t>
            </a:r>
          </a:p>
          <a:p/>
          <a:p>
            <a:r>
              <a:t>[VERIFIED PRIMARY REGULATOR] 538 filed GenAI services: CAC states that 538 services had completed filing as of 2025-08-31, with 263 applications/functions registered.</a:t>
            </a:r>
          </a:p>
          <a:p>
            <a:r>
              <a:t>https://www.cac.gov.cn/2025-09/10/c_1759222982377536.htm</a:t>
            </a:r>
          </a:p>
          <a:p/>
          <a:p>
            <a:r>
              <a:t>[VERIFIED OFFICIAL REPORTING / CNNIC STUDY] 515M GenAI users as of June 2025, up 266M in six months.</a:t>
            </a:r>
          </a:p>
          <a:p>
            <a:r>
              <a:t>https://english.www.gov.cn/archive/statistics/202510/18/content_WS68f30556c6d00ca5f9a06e05.html</a:t>
            </a:r>
          </a:p>
          <a:p/>
          <a:p>
            <a:r>
              <a:t>[QUALITATIVE SYNTHESIS] APAC is multi-market across language, source ecosystems and data-residency requirements. It is not presented as a single market-size statistic.</a:t>
            </a:r>
          </a:p>
          <a:p/>
          <a:p>
            <a:r>
              <a:t>Presenter caution: 100T -&gt; 140T are observed values, not a forecast.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SLO Service level object/SLA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Slide 1 source verification - checked 2026-07-17</a:t>
            </a:r>
          </a:p>
          <a:p/>
          <a:p>
            <a:r>
              <a:t>[VERIFIED OFFICIAL REPORTING] China token volume: more than 140T average daily token calls by late March 2026 versus 100T at end-2025. State Council English site; underlying data attributed to the National Data Administration / National Data Resource Survey Report (2025).</a:t>
            </a:r>
          </a:p>
          <a:p>
            <a:r>
              <a:t>https://english.www.gov.cn/archive/statistics/202604/29/content_WS69f20885c6d00ca5f9a0ab5c.html</a:t>
            </a:r>
          </a:p>
          <a:p/>
          <a:p>
            <a:r>
              <a:t>[VERIFIED OFFICIAL REPORTING] 5,000+ AI companies: State Council English site, citing MIIT data released at the 2025 World Smart Industry Expo. This is an ecosystem-company count, not an LLM or web-search vendor count.</a:t>
            </a:r>
          </a:p>
          <a:p>
            <a:r>
              <a:t>https://english.www.gov.cn/news/202509/08/content_WS68bec24ac6d0868f4e8f566f.html</a:t>
            </a:r>
          </a:p>
          <a:p/>
          <a:p>
            <a:r>
              <a:t>[VERIFIED PRIMARY REGULATOR] 538 filed GenAI services: CAC states that 538 services had completed filing as of 2025-08-31, with 263 applications/functions registered.</a:t>
            </a:r>
          </a:p>
          <a:p>
            <a:r>
              <a:t>https://www.cac.gov.cn/2025-09/10/c_1759222982377536.htm</a:t>
            </a:r>
          </a:p>
          <a:p/>
          <a:p>
            <a:r>
              <a:t>[VERIFIED OFFICIAL REPORTING / CNNIC STUDY] 515M GenAI users as of June 2025, up 266M in six months.</a:t>
            </a:r>
          </a:p>
          <a:p>
            <a:r>
              <a:t>https://english.www.gov.cn/archive/statistics/202510/18/content_WS68f30556c6d00ca5f9a06e05.html</a:t>
            </a:r>
          </a:p>
          <a:p/>
          <a:p>
            <a:r>
              <a:t>[QUALITATIVE SYNTHESIS] APAC is multi-market across language, source ecosystems and data-residency requirements. It is not presented as a single market-size statistic.</a:t>
            </a:r>
          </a:p>
          <a:p/>
          <a:p>
            <a:r>
              <a:t>Presenter caution: 100T -&gt; 140T are observed values, not a forecast.</a:t>
            </a:r>
          </a:p>
          <a:p>
            <a:r>
              <a:rPr lang="en-US" altLang="zh-CN"/>
              <a:t>telemetry：</a:t>
            </a:r>
            <a:r>
              <a:rPr lang="zh-CN" altLang="en-US"/>
              <a:t>可观测数据，也就是系统运行时留下的监控和诊断信息。</a:t>
            </a:r>
            <a:endParaRPr lang="zh-CN" altLang="en-US"/>
          </a:p>
          <a:p>
            <a:r>
              <a:rPr lang="zh-CN" altLang="en-US"/>
              <a:t>客户会想知道：</a:t>
            </a:r>
            <a:endParaRPr lang="zh-CN" altLang="en-US"/>
          </a:p>
          <a:p>
            <a:r>
              <a:rPr lang="zh-CN" altLang="en-US"/>
              <a:t>每次调用花了多久？</a:t>
            </a:r>
            <a:endParaRPr lang="zh-CN" altLang="en-US"/>
          </a:p>
          <a:p>
            <a:r>
              <a:rPr lang="zh-CN" altLang="en-US"/>
              <a:t>是哪个 </a:t>
            </a:r>
            <a:r>
              <a:rPr lang="en-US" altLang="zh-CN"/>
              <a:t>search route？</a:t>
            </a:r>
            <a:endParaRPr lang="en-US" altLang="zh-CN"/>
          </a:p>
          <a:p>
            <a:r>
              <a:rPr lang="zh-CN" altLang="en-US"/>
              <a:t>有没有 </a:t>
            </a:r>
            <a:r>
              <a:rPr lang="en-US" altLang="zh-CN"/>
              <a:t>timeout？</a:t>
            </a:r>
            <a:endParaRPr lang="en-US" altLang="zh-CN"/>
          </a:p>
          <a:p>
            <a:r>
              <a:rPr lang="zh-CN" altLang="en-US"/>
              <a:t>有没有 </a:t>
            </a:r>
            <a:r>
              <a:rPr lang="en-US" altLang="zh-CN"/>
              <a:t>fallback？</a:t>
            </a:r>
            <a:endParaRPr lang="en-US" altLang="zh-CN"/>
          </a:p>
          <a:p>
            <a:r>
              <a:rPr lang="zh-CN" altLang="en-US"/>
              <a:t>返回了几个 </a:t>
            </a:r>
            <a:r>
              <a:rPr lang="en-US" altLang="zh-CN"/>
              <a:t>sources？</a:t>
            </a:r>
            <a:endParaRPr lang="en-US" altLang="zh-CN"/>
          </a:p>
          <a:p>
            <a:r>
              <a:rPr lang="en-US" altLang="zh-CN"/>
              <a:t>citation </a:t>
            </a:r>
            <a:r>
              <a:rPr lang="zh-CN" altLang="en-US"/>
              <a:t>是否为空？</a:t>
            </a:r>
            <a:endParaRPr lang="zh-CN" altLang="en-US"/>
          </a:p>
          <a:p>
            <a:r>
              <a:rPr lang="zh-CN" altLang="en-US"/>
              <a:t>失败原因是什么？</a:t>
            </a:r>
            <a:endParaRPr lang="zh-CN" altLang="en-US"/>
          </a:p>
          <a:p>
            <a:r>
              <a:rPr lang="zh-CN" altLang="en-US"/>
              <a:t>成本是多少？</a:t>
            </a:r>
            <a:endParaRPr lang="zh-CN" altLang="en-US"/>
          </a:p>
          <a:p>
            <a:r>
              <a:rPr lang="zh-CN" altLang="en-US"/>
              <a:t>哪个业务线调用最多？</a:t>
            </a:r>
            <a:endParaRPr lang="zh-CN" altLang="en-US"/>
          </a:p>
          <a:p>
            <a:r>
              <a:rPr lang="zh-CN" altLang="en-US"/>
              <a:t>哪些 </a:t>
            </a:r>
            <a:r>
              <a:rPr lang="en-US" altLang="zh-CN"/>
              <a:t>query </a:t>
            </a:r>
            <a:r>
              <a:rPr lang="zh-CN" altLang="en-US"/>
              <a:t>最容易失败？</a:t>
            </a: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稳定性</a:t>
            </a:r>
            <a:endParaRPr lang="zh-CN" altLang="en-US"/>
          </a:p>
          <a:p>
            <a:r>
              <a:rPr lang="en-US" altLang="zh-CN"/>
              <a:t>API </a:t>
            </a:r>
            <a:r>
              <a:rPr lang="zh-CN" altLang="en-US"/>
              <a:t>会不会经常失败、超时、返回空结果。</a:t>
            </a:r>
            <a:endParaRPr lang="zh-CN" altLang="en-US"/>
          </a:p>
          <a:p>
            <a:endParaRPr lang="en-US" altLang="zh-CN"/>
          </a:p>
          <a:p>
            <a:r>
              <a:rPr lang="zh-CN" altLang="en-US"/>
              <a:t>延迟</a:t>
            </a:r>
            <a:endParaRPr lang="zh-CN" altLang="en-US"/>
          </a:p>
          <a:p>
            <a:r>
              <a:rPr lang="en-US" altLang="zh-CN"/>
              <a:t>P50 / P95 / P99 latency </a:t>
            </a:r>
            <a:r>
              <a:rPr lang="zh-CN" altLang="en-US"/>
              <a:t>是否能满足 </a:t>
            </a:r>
            <a:r>
              <a:rPr lang="en-US" altLang="zh-CN"/>
              <a:t>agent </a:t>
            </a:r>
            <a:r>
              <a:rPr lang="zh-CN" altLang="en-US"/>
              <a:t>或产品体验。</a:t>
            </a:r>
            <a:endParaRPr lang="zh-CN" altLang="en-US"/>
          </a:p>
          <a:p>
            <a:endParaRPr lang="en-US" altLang="zh-CN"/>
          </a:p>
          <a:p>
            <a:r>
              <a:rPr lang="en-US" altLang="zh-CN"/>
              <a:t>SLO / SLA</a:t>
            </a:r>
            <a:endParaRPr lang="en-US" altLang="zh-CN"/>
          </a:p>
          <a:p>
            <a:r>
              <a:rPr lang="zh-CN" altLang="en-US"/>
              <a:t>服务质量有没有目标或承诺，比如可用性、错误率、响应时间。</a:t>
            </a:r>
            <a:endParaRPr lang="zh-CN" altLang="en-US"/>
          </a:p>
          <a:p>
            <a:endParaRPr lang="en-US" altLang="zh-CN"/>
          </a:p>
          <a:p>
            <a:r>
              <a:rPr lang="en-US" altLang="zh-CN"/>
              <a:t>Fallback</a:t>
            </a:r>
            <a:endParaRPr lang="en-US" altLang="zh-CN"/>
          </a:p>
          <a:p>
            <a:r>
              <a:rPr lang="en-US" altLang="zh-CN"/>
              <a:t>You.com </a:t>
            </a:r>
            <a:r>
              <a:rPr lang="zh-CN" altLang="en-US"/>
              <a:t>出问题时，是否能自动切到 </a:t>
            </a:r>
            <a:r>
              <a:rPr lang="en-US" altLang="zh-CN"/>
              <a:t>Quark / Qwen / </a:t>
            </a:r>
            <a:r>
              <a:rPr lang="zh-CN" altLang="en-US"/>
              <a:t>本地搜索，不影响用户。</a:t>
            </a:r>
            <a:endParaRPr lang="zh-CN" altLang="en-US"/>
          </a:p>
          <a:p>
            <a:endParaRPr lang="en-US" altLang="zh-CN"/>
          </a:p>
          <a:p>
            <a:r>
              <a:rPr lang="en-US" altLang="zh-CN"/>
              <a:t>Telemetry</a:t>
            </a:r>
            <a:endParaRPr lang="en-US" altLang="zh-CN"/>
          </a:p>
          <a:p>
            <a:r>
              <a:rPr lang="zh-CN" altLang="en-US"/>
              <a:t>有没有日志和监控，可以看到调用量、失败率、延迟、成本、</a:t>
            </a:r>
            <a:r>
              <a:rPr lang="en-US" altLang="zh-CN"/>
              <a:t>fallback </a:t>
            </a:r>
            <a:r>
              <a:rPr lang="zh-CN" altLang="en-US"/>
              <a:t>次数、</a:t>
            </a:r>
            <a:r>
              <a:rPr lang="en-US" altLang="zh-CN"/>
              <a:t>bad cases。</a:t>
            </a:r>
            <a:endParaRPr lang="en-US" altLang="zh-CN"/>
          </a:p>
          <a:p>
            <a:endParaRPr lang="en-US" altLang="zh-CN"/>
          </a:p>
          <a:p>
            <a:r>
              <a:rPr lang="zh-CN" altLang="en-US"/>
              <a:t>安全与合规</a:t>
            </a:r>
            <a:endParaRPr lang="zh-CN" altLang="en-US"/>
          </a:p>
          <a:p>
            <a:r>
              <a:rPr lang="zh-CN" altLang="en-US"/>
              <a:t>数据会不会被保存、是否跨境、是否可审计、是否符合客户的数据政策。</a:t>
            </a:r>
            <a:endParaRPr lang="zh-CN" altLang="en-US"/>
          </a:p>
          <a:p>
            <a:endParaRPr lang="en-US" altLang="zh-CN"/>
          </a:p>
          <a:p>
            <a:r>
              <a:rPr lang="zh-CN" altLang="en-US"/>
              <a:t>成本控制</a:t>
            </a:r>
            <a:endParaRPr lang="zh-CN" altLang="en-US"/>
          </a:p>
          <a:p>
            <a:r>
              <a:rPr lang="zh-CN" altLang="en-US"/>
              <a:t>有没有 </a:t>
            </a:r>
            <a:r>
              <a:rPr lang="en-US" altLang="zh-CN"/>
              <a:t>QPS cap、budget cap、usage metering，</a:t>
            </a:r>
            <a:r>
              <a:rPr lang="zh-CN" altLang="en-US"/>
              <a:t>避免 </a:t>
            </a:r>
            <a:r>
              <a:rPr lang="en-US" altLang="zh-CN"/>
              <a:t>agent </a:t>
            </a:r>
            <a:r>
              <a:rPr lang="zh-CN" altLang="en-US"/>
              <a:t>大量调用导致费用失控。</a:t>
            </a:r>
            <a:endParaRPr lang="zh-CN" altLang="en-US"/>
          </a:p>
          <a:p>
            <a:endParaRPr lang="en-US" altLang="zh-CN"/>
          </a:p>
          <a:p>
            <a:r>
              <a:rPr lang="zh-CN" altLang="en-US"/>
              <a:t>事故响应</a:t>
            </a:r>
            <a:endParaRPr lang="zh-CN" altLang="en-US"/>
          </a:p>
          <a:p>
            <a:r>
              <a:rPr lang="zh-CN" altLang="en-US"/>
              <a:t>出问题时谁负责、多久响应、怎么回滚、怎么复盘。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>
            <a:normAutofit/>
          </a:bodyPr>
          <a:lstStyle>
            <a:lvl1pPr algn="ctr">
              <a:buNone/>
              <a:defRPr sz="6000"/>
            </a:lvl1pPr>
          </a:lstStyle>
          <a:p>
            <a:r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/>
        </p:txBody>
      </p:sp>
      <p:sp>
        <p:nvSpPr>
          <p:cNvPr id="17" name="页脚占位符 16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18" name="灯片编号占位符 17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/>
      <p:sp>
        <p:nvSpPr>
          <p:cNvPr id="3" name="日期占位符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/>
        </p:txBody>
      </p:sp>
      <p:sp>
        <p:nvSpPr>
          <p:cNvPr id="4" name="页脚占位符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5" name="灯片编号占位符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/>
        </p:txBody>
      </p:sp>
      <p:sp>
        <p:nvSpPr>
          <p:cNvPr id="7" name="内容占位符 6"/>
          <p:cNvSpPr>
            <a:spLocks noGrp="1"/>
          </p:cNvSpPr>
          <p:nvPr>
            <p:ph idx="13"/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第二级</a:t>
            </a:r>
          </a:p>
          <a:p>
            <a:pPr>
              <a:buNone/>
            </a:pPr>
            <a:r>
              <a:t>第三级</a:t>
            </a:r>
          </a:p>
          <a:p>
            <a:pPr>
              <a:buNone/>
            </a:pPr>
            <a:r>
              <a:t>第四级</a:t>
            </a:r>
          </a:p>
          <a:p>
            <a:pPr>
              <a:buNone/>
            </a:pPr>
            <a:r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/>
      <p:sp>
        <p:nvSpPr>
          <p:cNvPr id="3" name="日期占位符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/>
        </p:txBody>
      </p:sp>
      <p:sp>
        <p:nvSpPr>
          <p:cNvPr id="4" name="页脚占位符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5" name="灯片编号占位符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/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anchor="t">
            <a:normAutofit/>
          </a:bodyPr>
          <a:lstStyle>
            <a:lvl1pPr algn="ctr">
              <a:buNone/>
              <a:defRPr sz="6000"/>
            </a:lvl1pPr>
          </a:lstStyle>
          <a:p>
            <a:pPr>
              <a:buNone/>
            </a:pPr>
            <a: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idx="13"/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>
              <a:buNone/>
            </a:pPr>
            <a:r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anchor="ctr">
            <a:normAutofit/>
          </a:bodyPr>
          <a:lstStyle/>
          <a:p>
            <a:pPr>
              <a:buNone/>
            </a:pPr>
            <a: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>
            <a:normAutofit/>
          </a:bodyPr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第二级</a:t>
            </a:r>
          </a:p>
          <a:p>
            <a:pPr>
              <a:buNone/>
            </a:pPr>
            <a:r>
              <a:t>第三级</a:t>
            </a:r>
          </a:p>
          <a:p>
            <a:pPr>
              <a:buNone/>
            </a:pPr>
            <a:r>
              <a:t>第四级</a:t>
            </a:r>
          </a:p>
          <a:p>
            <a:pPr>
              <a:buNone/>
            </a:pPr>
            <a: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/>
        </p:txBody>
      </p:sp>
      <p:sp>
        <p:nvSpPr>
          <p:cNvPr id="5" name="页脚占位符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6" name="灯片编号占位符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>
            <a:normAutofit/>
          </a:bodyPr>
          <a:lstStyle>
            <a:lvl1pPr>
              <a:buNone/>
              <a:defRPr sz="4400"/>
            </a:lvl1pPr>
          </a:lstStyle>
          <a:p>
            <a:r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buNone/>
            </a:pPr>
            <a:r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/>
        </p:txBody>
      </p:sp>
      <p:sp>
        <p:nvSpPr>
          <p:cNvPr id="5" name="页脚占位符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6" name="灯片编号占位符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anchor="ctr">
            <a:normAutofit/>
          </a:bodyPr>
          <a:lstStyle/>
          <a:p>
            <a:pPr>
              <a:buNone/>
            </a:pPr>
            <a: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>
            <a:normAutofit/>
          </a:bodyPr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第二级</a:t>
            </a:r>
          </a:p>
          <a:p>
            <a:pPr>
              <a:buNone/>
            </a:pPr>
            <a:r>
              <a:t>第三级</a:t>
            </a:r>
          </a:p>
          <a:p>
            <a:pPr>
              <a:buNone/>
            </a:pPr>
            <a:r>
              <a:t>第四级</a:t>
            </a:r>
          </a:p>
          <a:p>
            <a:pPr>
              <a:buNone/>
            </a:pPr>
            <a: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2"/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第二级</a:t>
            </a:r>
          </a:p>
          <a:p>
            <a:pPr>
              <a:buNone/>
            </a:pPr>
            <a:r>
              <a:t>第三级</a:t>
            </a:r>
          </a:p>
          <a:p>
            <a:pPr>
              <a:buNone/>
            </a:pPr>
            <a:r>
              <a:t>第四级</a:t>
            </a:r>
          </a:p>
          <a:p>
            <a:pPr>
              <a:buNone/>
            </a:pPr>
            <a:r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/>
        </p:txBody>
      </p:sp>
      <p:sp>
        <p:nvSpPr>
          <p:cNvPr id="6" name="页脚占位符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7" name="灯片编号占位符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anchor="ctr">
            <a:normAutofit/>
          </a:bodyPr>
          <a:lstStyle/>
          <a:p>
            <a:pPr>
              <a:buNone/>
            </a:pPr>
            <a: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2"/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>
            <a:normAutofit/>
          </a:bodyPr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第二级</a:t>
            </a:r>
          </a:p>
          <a:p>
            <a:pPr>
              <a:buNone/>
            </a:pPr>
            <a:r>
              <a:t>第三级</a:t>
            </a:r>
          </a:p>
          <a:p>
            <a:pPr>
              <a:buNone/>
            </a:pPr>
            <a:r>
              <a:t>第四级</a:t>
            </a:r>
          </a:p>
          <a:p>
            <a:pPr>
              <a:buNone/>
            </a:pPr>
            <a: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idx="3" hasCustomPrompt="1"/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anchor="t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idx="4"/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>
            <a:normAutofit/>
          </a:bodyPr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第二级</a:t>
            </a:r>
          </a:p>
          <a:p>
            <a:pPr>
              <a:buNone/>
            </a:pPr>
            <a:r>
              <a:t>第三级</a:t>
            </a:r>
          </a:p>
          <a:p>
            <a:pPr>
              <a:buNone/>
            </a:pPr>
            <a:r>
              <a:t>第四级</a:t>
            </a:r>
          </a:p>
          <a:p>
            <a:pPr>
              <a:buNone/>
            </a:pPr>
            <a: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/>
        </p:txBody>
      </p:sp>
      <p:sp>
        <p:nvSpPr>
          <p:cNvPr id="8" name="页脚占位符 7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9" name="灯片编号占位符 8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anchor="ctr">
            <a:normAutofit/>
          </a:bodyPr>
          <a:lstStyle/>
          <a:p>
            <a:pPr>
              <a:buNone/>
            </a:pPr>
            <a: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/>
        </p:txBody>
      </p:sp>
      <p:sp>
        <p:nvSpPr>
          <p:cNvPr id="4" name="页脚占位符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5" name="灯片编号占位符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/>
      <p:sp>
        <p:nvSpPr>
          <p:cNvPr id="2" name="日期占位符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/>
        </p:txBody>
      </p:sp>
      <p:sp>
        <p:nvSpPr>
          <p:cNvPr id="3" name="页脚占位符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4" name="灯片编号占位符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/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>
            <a:normAutofit/>
          </a:bodyPr>
          <a:lstStyle>
            <a:lvl1pPr>
              <a:buNone/>
              <a:defRPr sz="1600"/>
            </a:lvl1pPr>
          </a:lstStyle>
          <a:p>
            <a:pPr>
              <a:buNone/>
            </a:pPr>
          </a:p>
        </p:txBody>
      </p:sp>
      <p:sp>
        <p:nvSpPr>
          <p:cNvPr id="4" name="文本占位符 3"/>
          <p:cNvSpPr>
            <a:spLocks noGrp="1"/>
          </p:cNvSpPr>
          <p:nvPr>
            <p:ph type="body" idx="2"/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>
            <a:normAutofit/>
          </a:bodyPr>
          <a:lstStyle>
            <a:lvl1pPr>
              <a:buNone/>
              <a:defRPr sz="1600"/>
            </a:lvl1pPr>
          </a:lstStyle>
          <a:p>
            <a:pPr>
              <a:buNone/>
            </a:pPr>
            <a: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/>
        </p:txBody>
      </p:sp>
      <p:sp>
        <p:nvSpPr>
          <p:cNvPr id="6" name="页脚占位符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7" name="灯片编号占位符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/>
        </p:txBody>
      </p:sp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/>
      <p:sp>
        <p:nvSpPr>
          <p:cNvPr id="2" name="竖排标题 1"/>
          <p:cNvSpPr>
            <a:spLocks noGrp="1"/>
          </p:cNvSpPr>
          <p:nvPr>
            <p:ph type="title" hasCustomPrompt="1"/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anchor="ctr">
            <a:normAutofit/>
          </a:bodyPr>
          <a:lstStyle>
            <a:lvl1pPr>
              <a:buNone/>
              <a:defRPr sz="2800"/>
            </a:lvl1pPr>
          </a:lstStyle>
          <a:p>
            <a:pPr>
              <a:buNone/>
            </a:pPr>
            <a: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idx="1"/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buNone/>
              <a:defRPr spc="300"/>
            </a:lvl1pPr>
            <a:lvl2pPr marL="685800" indent="-228600">
              <a:buNone/>
              <a:defRPr spc="300"/>
            </a:lvl2pPr>
            <a:lvl3pPr marL="1143000" indent="-228600">
              <a:buNone/>
              <a:defRPr spc="300"/>
            </a:lvl3pPr>
            <a:lvl4pPr marL="1600200" indent="-228600">
              <a:buNone/>
              <a:defRPr spc="300"/>
            </a:lvl4pPr>
            <a:lvl5pPr marL="2057400" indent="-228600">
              <a:buNone/>
              <a:defRPr spc="300"/>
            </a:lvl5pPr>
          </a:lstStyle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第二级</a:t>
            </a:r>
          </a:p>
          <a:p>
            <a:pPr>
              <a:buNone/>
            </a:pPr>
            <a:r>
              <a:t>第三级</a:t>
            </a:r>
          </a:p>
          <a:p>
            <a:pPr>
              <a:buNone/>
            </a:pPr>
            <a:r>
              <a:t>第四级</a:t>
            </a:r>
          </a:p>
          <a:p>
            <a:pPr>
              <a:buNone/>
            </a:pPr>
            <a: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/>
        </p:txBody>
      </p:sp>
      <p:sp>
        <p:nvSpPr>
          <p:cNvPr id="5" name="页脚占位符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6" name="灯片编号占位符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/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anchor="ctr">
            <a:normAutofit/>
          </a:bodyPr>
          <a:lstStyle/>
          <a:p>
            <a: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>
            <a:normAutofit/>
          </a:bodyPr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第二级</a:t>
            </a:r>
          </a:p>
          <a:p>
            <a:pPr>
              <a:buNone/>
            </a:pPr>
            <a:r>
              <a:t>第三级</a:t>
            </a:r>
          </a:p>
          <a:p>
            <a:pPr>
              <a:buNone/>
            </a:pPr>
            <a:r>
              <a:t>第四级</a:t>
            </a:r>
          </a:p>
          <a:p>
            <a:pPr>
              <a:buNone/>
            </a:pPr>
            <a: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2"/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algn="l">
              <a:buNone/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页脚占位符 4"/>
          <p:cNvSpPr>
            <a:spLocks noGrp="1"/>
          </p:cNvSpPr>
          <p:nvPr>
            <p:ph type="ftr" idx="3"/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algn="ctr">
              <a:buNone/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灯片编号占位符 5"/>
          <p:cNvSpPr>
            <a:spLocks noGrp="1"/>
          </p:cNvSpPr>
          <p:nvPr>
            <p:ph type="sldNum" idx="4"/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algn="r">
              <a:buNone/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100000"/>
        </a:lnSpc>
        <a:spcBef>
          <a:spcPct val="0"/>
        </a:spcBef>
        <a:buNone/>
        <a:defRPr sz="3600" b="0" u="none" kern="1200" cap="none" spc="300" baseline="0">
          <a:solidFill>
            <a:schemeClr val="tx1">
              <a:lumMod val="85000"/>
              <a:lumOff val="15000"/>
            </a:schemeClr>
          </a:solidFill>
          <a:latin typeface="+mj-lt"/>
          <a:ea typeface="+mj-lt"/>
          <a:cs typeface="+mj-lt"/>
        </a:defRPr>
      </a:lvl1pPr>
    </p:titleStyle>
    <p:bodyStyle>
      <a:lvl1pPr marL="228600" indent="-228600" algn="l" defTabSz="914400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/>
        <a:buChar char="●"/>
        <a:defRPr sz="1800" u="none" kern="1200" cap="none" spc="150" baseline="0">
          <a:solidFill>
            <a:schemeClr val="tx1">
              <a:lumMod val="65000"/>
              <a:lumOff val="35000"/>
            </a:schemeClr>
          </a:solidFill>
          <a:latin typeface="+mn-lt"/>
          <a:ea typeface="+mn-lt"/>
          <a:cs typeface="+mn-lt"/>
        </a:defRPr>
      </a:lvl1pPr>
      <a:lvl2pPr marL="685800" indent="-228600" algn="l" defTabSz="914400">
        <a:lnSpc>
          <a:spcPct val="120000"/>
        </a:lnSpc>
        <a:spcBef>
          <a:spcPts val="0"/>
        </a:spcBef>
        <a:spcAft>
          <a:spcPts val="600"/>
        </a:spcAft>
        <a:buFont typeface="Arial" panose="020B0604020202020204"/>
        <a:buChar char="●"/>
        <a:tabLst>
          <a:tab pos="1609725" algn="l"/>
          <a:tab pos="1609725" algn="l"/>
          <a:tab pos="1609725" algn="l"/>
          <a:tab pos="1609725" algn="l"/>
        </a:tabLst>
        <a:defRPr sz="1600" u="none" kern="1200" cap="none" spc="150" baseline="0">
          <a:solidFill>
            <a:schemeClr val="tx1">
              <a:lumMod val="65000"/>
              <a:lumOff val="35000"/>
            </a:schemeClr>
          </a:solidFill>
          <a:latin typeface="+mn-lt"/>
          <a:ea typeface="+mn-lt"/>
          <a:cs typeface="+mn-lt"/>
        </a:defRPr>
      </a:lvl2pPr>
      <a:lvl3pPr marL="1143000" indent="-228600" algn="l" defTabSz="914400">
        <a:lnSpc>
          <a:spcPct val="120000"/>
        </a:lnSpc>
        <a:spcBef>
          <a:spcPts val="0"/>
        </a:spcBef>
        <a:spcAft>
          <a:spcPts val="600"/>
        </a:spcAft>
        <a:buFont typeface="Arial" panose="020B0604020202020204"/>
        <a:buChar char="●"/>
        <a:defRPr sz="1600" u="none" kern="1200" cap="none" spc="150" baseline="0">
          <a:solidFill>
            <a:schemeClr val="tx1">
              <a:lumMod val="65000"/>
              <a:lumOff val="35000"/>
            </a:schemeClr>
          </a:solidFill>
          <a:latin typeface="+mn-lt"/>
          <a:ea typeface="+mn-lt"/>
          <a:cs typeface="+mn-lt"/>
        </a:defRPr>
      </a:lvl3pPr>
      <a:lvl4pPr marL="1600200" indent="-228600" algn="l" defTabSz="914400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/>
        <a:buChar char=""/>
        <a:defRPr sz="1400" u="none" kern="1200" cap="none" spc="150" baseline="0">
          <a:solidFill>
            <a:schemeClr val="tx1">
              <a:lumMod val="65000"/>
              <a:lumOff val="35000"/>
            </a:schemeClr>
          </a:solidFill>
          <a:latin typeface="+mn-lt"/>
          <a:ea typeface="+mn-lt"/>
          <a:cs typeface="+mn-lt"/>
        </a:defRPr>
      </a:lvl4pPr>
      <a:lvl5pPr marL="2057400" indent="-228600" algn="l" defTabSz="914400">
        <a:lnSpc>
          <a:spcPct val="120000"/>
        </a:lnSpc>
        <a:spcBef>
          <a:spcPts val="0"/>
        </a:spcBef>
        <a:spcAft>
          <a:spcPts val="300"/>
        </a:spcAft>
        <a:buFont typeface="Arial" panose="020B0604020202020204"/>
        <a:buChar char="•"/>
        <a:defRPr sz="1400" u="none" kern="1200" cap="none" spc="150" baseline="0">
          <a:solidFill>
            <a:schemeClr val="tx1">
              <a:lumMod val="65000"/>
              <a:lumOff val="35000"/>
            </a:schemeClr>
          </a:solidFill>
          <a:latin typeface="+mn-lt"/>
          <a:ea typeface="+mn-lt"/>
          <a:cs typeface="+mn-lt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2" Type="http://schemas.openxmlformats.org/officeDocument/2006/relationships/notesSlide" Target="../notesSlides/notesSlide2.xml"/><Relationship Id="rId21" Type="http://schemas.openxmlformats.org/officeDocument/2006/relationships/slideLayout" Target="../slideLayouts/slideLayout7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B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13232" y="1078992"/>
            <a:ext cx="1965960" cy="54864"/>
          </a:xfrm>
          <a:prstGeom prst="rect">
            <a:avLst/>
          </a:prstGeom>
          <a:solidFill>
            <a:srgbClr val="C78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9464040" y="1051560"/>
            <a:ext cx="1783080" cy="310896"/>
          </a:xfrm>
          <a:prstGeom prst="rect">
            <a:avLst/>
          </a:prstGeom>
          <a:solidFill>
            <a:srgbClr val="EAF5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034272" y="1481328"/>
            <a:ext cx="2212848" cy="310896"/>
          </a:xfrm>
          <a:prstGeom prst="rect">
            <a:avLst/>
          </a:prstGeom>
          <a:solidFill>
            <a:srgbClr val="FCF6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9765792" y="1901952"/>
            <a:ext cx="1481328" cy="310896"/>
          </a:xfrm>
          <a:prstGeom prst="rect">
            <a:avLst/>
          </a:prstGeom>
          <a:solidFill>
            <a:srgbClr val="EFF7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13232" y="1417320"/>
            <a:ext cx="9692640" cy="1234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200" b="1">
                <a:solidFill>
                  <a:srgbClr val="17324D"/>
                </a:solidFill>
                <a:latin typeface="Aptos Display"/>
              </a:rPr>
              <a:t>Data-Driven Customer Decisions</a:t>
            </a:r>
            <a:endParaRPr sz="4200" b="1">
              <a:solidFill>
                <a:srgbClr val="17324D"/>
              </a:solidFill>
              <a:latin typeface="Aptos Display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3232" y="2761488"/>
            <a:ext cx="6858000" cy="18288"/>
          </a:xfrm>
          <a:prstGeom prst="rect">
            <a:avLst/>
          </a:prstGeom>
          <a:solidFill>
            <a:srgbClr val="C8D4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4800600"/>
            <a:ext cx="38404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1">
                <a:solidFill>
                  <a:srgbClr val="17324D"/>
                </a:solidFill>
                <a:latin typeface="Aptos"/>
              </a:rPr>
              <a:t>Fei Peng</a:t>
            </a:r>
            <a:endParaRPr sz="3000" b="1">
              <a:solidFill>
                <a:srgbClr val="17324D"/>
              </a:solidFill>
              <a:latin typeface="Apto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13232" y="6327648"/>
            <a:ext cx="10744200" cy="18288"/>
          </a:xfrm>
          <a:prstGeom prst="rect">
            <a:avLst/>
          </a:prstGeom>
          <a:solidFill>
            <a:srgbClr val="C8D4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>
            <a:spLocks noGrp="1"/>
          </p:cNvSpPr>
          <p:nvPr/>
        </p:nvSpPr>
        <p:spPr>
          <a:xfrm>
            <a:off x="318" y="0"/>
            <a:ext cx="12191695" cy="6858000"/>
          </a:xfrm>
          <a:prstGeom prst="rect">
            <a:avLst/>
          </a:prstGeom>
          <a:solidFill>
            <a:srgbClr val="F7FA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457518" y="320040"/>
            <a:ext cx="384048" cy="384048"/>
          </a:xfrm>
          <a:prstGeom prst="rect">
            <a:avLst/>
          </a:prstGeom>
          <a:solidFill>
            <a:srgbClr val="0F6B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4" name="TextBox 3"/>
          <p:cNvSpPr>
            <a:spLocks noGrp="1"/>
          </p:cNvSpPr>
          <p:nvPr/>
        </p:nvSpPr>
        <p:spPr>
          <a:xfrm>
            <a:off x="457518" y="358394"/>
            <a:ext cx="384048" cy="3073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FFFFFF"/>
                </a:solidFill>
              </a:defRPr>
            </a:pPr>
            <a:r>
              <a:rPr sz="20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</a:t>
            </a:r>
            <a:endParaRPr sz="2000" b="1" i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" name="TextBox 4"/>
          <p:cNvSpPr>
            <a:spLocks noGrp="1"/>
          </p:cNvSpPr>
          <p:nvPr/>
        </p:nvSpPr>
        <p:spPr>
          <a:xfrm>
            <a:off x="933006" y="419989"/>
            <a:ext cx="8229600" cy="1841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0F6B78"/>
                </a:solidFill>
              </a:defRPr>
            </a:pPr>
            <a:r>
              <a:rPr sz="1200" b="1" i="0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OPPORTUNITY  ·  market scale &amp; where retrieval demand concentrates</a:t>
            </a:r>
            <a:endParaRPr sz="1200" b="1" i="0">
              <a:solidFill>
                <a:srgbClr val="0F6B78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TextBox 5"/>
          <p:cNvSpPr>
            <a:spLocks noGrp="1"/>
          </p:cNvSpPr>
          <p:nvPr/>
        </p:nvSpPr>
        <p:spPr>
          <a:xfrm>
            <a:off x="457518" y="749808"/>
            <a:ext cx="11274552" cy="3835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223B50"/>
                </a:solidFill>
              </a:defRPr>
            </a:pPr>
            <a:r>
              <a:rPr sz="240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China's LLM boom: six scenarios for </a:t>
            </a:r>
            <a:r>
              <a:rPr sz="240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web</a:t>
            </a:r>
            <a:r>
              <a:rPr sz="240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-search demand</a:t>
            </a:r>
            <a:endParaRPr sz="2400" b="1" i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" name="Rounded Rectangle 6"/>
          <p:cNvSpPr>
            <a:spLocks noGrp="1"/>
          </p:cNvSpPr>
          <p:nvPr/>
        </p:nvSpPr>
        <p:spPr>
          <a:xfrm>
            <a:off x="457518" y="1508760"/>
            <a:ext cx="1705356" cy="107899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457518" y="1508760"/>
            <a:ext cx="73152" cy="1078992"/>
          </a:xfrm>
          <a:prstGeom prst="rect">
            <a:avLst/>
          </a:prstGeom>
          <a:solidFill>
            <a:srgbClr val="5472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9" name="TextBox 8"/>
          <p:cNvSpPr>
            <a:spLocks noGrp="1"/>
          </p:cNvSpPr>
          <p:nvPr/>
        </p:nvSpPr>
        <p:spPr>
          <a:xfrm>
            <a:off x="622109" y="1600200"/>
            <a:ext cx="1467612" cy="2628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54729A"/>
                </a:solidFill>
              </a:defRPr>
            </a:pPr>
            <a:r>
              <a:rPr sz="180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100T → 140T</a:t>
            </a:r>
            <a:endParaRPr sz="1800" b="1" i="0">
              <a:solidFill>
                <a:srgbClr val="54729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0" name="TextBox 9"/>
          <p:cNvSpPr>
            <a:spLocks noGrp="1"/>
          </p:cNvSpPr>
          <p:nvPr/>
        </p:nvSpPr>
        <p:spPr>
          <a:xfrm>
            <a:off x="622109" y="2020824"/>
            <a:ext cx="1467612" cy="3035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0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Observed: end-2025 -&gt; Mar-2026</a:t>
            </a:r>
            <a:r>
              <a:rPr lang="en-US" sz="90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(trillion tokens)</a:t>
            </a:r>
            <a:endParaRPr lang="en-US" sz="90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1" name="Rounded Rectangle 10"/>
          <p:cNvSpPr>
            <a:spLocks noGrp="1"/>
          </p:cNvSpPr>
          <p:nvPr/>
        </p:nvSpPr>
        <p:spPr>
          <a:xfrm>
            <a:off x="2272602" y="1508760"/>
            <a:ext cx="1705356" cy="107899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12" name="Rectangle 11"/>
          <p:cNvSpPr>
            <a:spLocks noGrp="1"/>
          </p:cNvSpPr>
          <p:nvPr/>
        </p:nvSpPr>
        <p:spPr>
          <a:xfrm>
            <a:off x="2272602" y="1508760"/>
            <a:ext cx="73152" cy="1078992"/>
          </a:xfrm>
          <a:prstGeom prst="rect">
            <a:avLst/>
          </a:prstGeom>
          <a:solidFill>
            <a:srgbClr val="0F6B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13" name="TextBox 12"/>
          <p:cNvSpPr>
            <a:spLocks noGrp="1"/>
          </p:cNvSpPr>
          <p:nvPr/>
        </p:nvSpPr>
        <p:spPr>
          <a:xfrm>
            <a:off x="2437194" y="1600200"/>
            <a:ext cx="1467612" cy="2628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0F6B78"/>
                </a:solidFill>
              </a:defRPr>
            </a:pPr>
            <a:r>
              <a:rPr sz="1800" b="1" i="0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5,000+</a:t>
            </a:r>
            <a:endParaRPr sz="1800" b="1" i="0">
              <a:solidFill>
                <a:srgbClr val="0F6B78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4" name="TextBox 13"/>
          <p:cNvSpPr>
            <a:spLocks noGrp="1"/>
          </p:cNvSpPr>
          <p:nvPr/>
        </p:nvSpPr>
        <p:spPr>
          <a:xfrm>
            <a:off x="2437194" y="2020824"/>
            <a:ext cx="1467612" cy="3035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0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AI companies (MIIT, Sep 2025)</a:t>
            </a:r>
            <a:endParaRPr sz="90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5" name="Rounded Rectangle 14"/>
          <p:cNvSpPr>
            <a:spLocks noGrp="1"/>
          </p:cNvSpPr>
          <p:nvPr/>
        </p:nvSpPr>
        <p:spPr>
          <a:xfrm>
            <a:off x="457518" y="2679192"/>
            <a:ext cx="1705356" cy="107899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16" name="Rectangle 15"/>
          <p:cNvSpPr>
            <a:spLocks noGrp="1"/>
          </p:cNvSpPr>
          <p:nvPr/>
        </p:nvSpPr>
        <p:spPr>
          <a:xfrm>
            <a:off x="457518" y="2679192"/>
            <a:ext cx="73152" cy="1078992"/>
          </a:xfrm>
          <a:prstGeom prst="rect">
            <a:avLst/>
          </a:prstGeom>
          <a:solidFill>
            <a:srgbClr val="C78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17" name="TextBox 16"/>
          <p:cNvSpPr>
            <a:spLocks noGrp="1"/>
          </p:cNvSpPr>
          <p:nvPr/>
        </p:nvSpPr>
        <p:spPr>
          <a:xfrm>
            <a:off x="622109" y="2770632"/>
            <a:ext cx="1467612" cy="2628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C78F3F"/>
                </a:solidFill>
              </a:defRPr>
            </a:pPr>
            <a:r>
              <a:rPr sz="1800" b="1" i="0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538</a:t>
            </a:r>
            <a:endParaRPr sz="1800" b="1" i="0">
              <a:solidFill>
                <a:srgbClr val="C78F3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8" name="TextBox 17"/>
          <p:cNvSpPr>
            <a:spLocks noGrp="1"/>
          </p:cNvSpPr>
          <p:nvPr/>
        </p:nvSpPr>
        <p:spPr>
          <a:xfrm>
            <a:off x="622109" y="3191256"/>
            <a:ext cx="1467612" cy="3035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0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CAC-filed GenAI services (Aug 2025)</a:t>
            </a:r>
            <a:endParaRPr sz="90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9" name="Rounded Rectangle 18"/>
          <p:cNvSpPr>
            <a:spLocks noGrp="1"/>
          </p:cNvSpPr>
          <p:nvPr/>
        </p:nvSpPr>
        <p:spPr>
          <a:xfrm>
            <a:off x="2272602" y="2679192"/>
            <a:ext cx="1705356" cy="107899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20" name="Rectangle 19"/>
          <p:cNvSpPr>
            <a:spLocks noGrp="1"/>
          </p:cNvSpPr>
          <p:nvPr/>
        </p:nvSpPr>
        <p:spPr>
          <a:xfrm>
            <a:off x="2272602" y="2679192"/>
            <a:ext cx="73152" cy="1078992"/>
          </a:xfrm>
          <a:prstGeom prst="rect">
            <a:avLst/>
          </a:prstGeom>
          <a:solidFill>
            <a:srgbClr val="4C8A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21" name="TextBox 20"/>
          <p:cNvSpPr>
            <a:spLocks noGrp="1"/>
          </p:cNvSpPr>
          <p:nvPr/>
        </p:nvSpPr>
        <p:spPr>
          <a:xfrm>
            <a:off x="2437194" y="2770632"/>
            <a:ext cx="1467612" cy="2628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C8A73"/>
                </a:solidFill>
              </a:defRPr>
            </a:pPr>
            <a:r>
              <a:rPr sz="1800" b="1" i="0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APAC</a:t>
            </a:r>
            <a:endParaRPr sz="1800" b="1" i="0">
              <a:solidFill>
                <a:srgbClr val="4C8A73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2" name="TextBox 21"/>
          <p:cNvSpPr>
            <a:spLocks noGrp="1"/>
          </p:cNvSpPr>
          <p:nvPr/>
        </p:nvSpPr>
        <p:spPr>
          <a:xfrm>
            <a:off x="2437194" y="3191256"/>
            <a:ext cx="1467612" cy="3035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0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Multi-market: language, sources, residency</a:t>
            </a:r>
            <a:endParaRPr sz="90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3" name="Rounded Rectangle 22"/>
          <p:cNvSpPr>
            <a:spLocks noGrp="1"/>
          </p:cNvSpPr>
          <p:nvPr/>
        </p:nvSpPr>
        <p:spPr>
          <a:xfrm>
            <a:off x="457518" y="3849624"/>
            <a:ext cx="3520440" cy="1874519"/>
          </a:xfrm>
          <a:prstGeom prst="roundRect">
            <a:avLst>
              <a:gd name="adj" fmla="val 8000"/>
            </a:avLst>
          </a:prstGeom>
          <a:solidFill>
            <a:srgbClr val="EEF1FE"/>
          </a:solidFill>
          <a:ln w="9525">
            <a:solidFill>
              <a:srgbClr val="54729A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24" name="TextBox 23"/>
          <p:cNvSpPr>
            <a:spLocks noGrp="1"/>
          </p:cNvSpPr>
          <p:nvPr/>
        </p:nvSpPr>
        <p:spPr>
          <a:xfrm>
            <a:off x="622109" y="3959352"/>
            <a:ext cx="3246120" cy="184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sz="1200" b="1" i="0">
                <a:solidFill>
                  <a:srgbClr val="2E3A8C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Demand driver  →  web-search-API call</a:t>
            </a:r>
            <a:endParaRPr sz="1200" b="1" i="0">
              <a:solidFill>
                <a:srgbClr val="2E3A8C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5" name="TextBox 24"/>
          <p:cNvSpPr>
            <a:spLocks noGrp="1"/>
          </p:cNvSpPr>
          <p:nvPr/>
        </p:nvSpPr>
        <p:spPr>
          <a:xfrm>
            <a:off x="622109" y="4288536"/>
            <a:ext cx="3246120" cy="161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223B50"/>
                </a:solidFill>
              </a:defRPr>
            </a:pPr>
            <a:r>
              <a:rPr sz="105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Search demand now scales with agents, not only users.</a:t>
            </a:r>
            <a:endParaRPr sz="1050" b="1" i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6" name="TextBox 25"/>
          <p:cNvSpPr>
            <a:spLocks noGrp="1"/>
          </p:cNvSpPr>
          <p:nvPr/>
        </p:nvSpPr>
        <p:spPr>
          <a:xfrm>
            <a:off x="622109" y="4654296"/>
            <a:ext cx="3246120" cy="7283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  <a:buNone/>
              <a:defRPr>
                <a:solidFill>
                  <a:srgbClr val="54729A"/>
                </a:solidFill>
              </a:defRPr>
            </a:pPr>
            <a:r>
              <a:rPr sz="95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</a:t>
            </a:r>
            <a:r>
              <a:rPr sz="95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Freshness gap</a:t>
            </a:r>
            <a:r>
              <a:rPr sz="950" b="0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— current policy, market, product.</a:t>
            </a:r>
            <a:endParaRPr sz="950" b="0" i="0">
              <a:solidFill>
                <a:srgbClr val="54729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  <a:buNone/>
              <a:defRPr>
                <a:solidFill>
                  <a:srgbClr val="54729A"/>
                </a:solidFill>
              </a:defRPr>
            </a:pPr>
            <a:r>
              <a:rPr sz="95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</a:t>
            </a:r>
            <a:r>
              <a:rPr sz="95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Hallucination risk</a:t>
            </a:r>
            <a:r>
              <a:rPr sz="950" b="0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— evidence over plausibility.</a:t>
            </a:r>
            <a:endParaRPr sz="950" b="0" i="0">
              <a:solidFill>
                <a:srgbClr val="54729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  <a:buNone/>
              <a:defRPr>
                <a:solidFill>
                  <a:srgbClr val="54729A"/>
                </a:solidFill>
              </a:defRPr>
            </a:pPr>
            <a:r>
              <a:rPr sz="95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</a:t>
            </a:r>
            <a:r>
              <a:rPr sz="95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Agent loops</a:t>
            </a:r>
            <a:r>
              <a:rPr sz="950" b="0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— fan-out, retries, cost/answer.</a:t>
            </a:r>
            <a:endParaRPr sz="950" b="0" i="0">
              <a:solidFill>
                <a:srgbClr val="54729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  <a:buNone/>
              <a:defRPr>
                <a:solidFill>
                  <a:srgbClr val="54729A"/>
                </a:solidFill>
              </a:defRPr>
            </a:pPr>
            <a:r>
              <a:rPr sz="95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</a:t>
            </a:r>
            <a:r>
              <a:rPr sz="95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RAG + KB</a:t>
            </a:r>
            <a:r>
              <a:rPr sz="950" b="0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— internal + external context.</a:t>
            </a:r>
            <a:endParaRPr sz="950" b="0" i="0">
              <a:solidFill>
                <a:srgbClr val="54729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7" name="Rounded Rectangle 26"/>
          <p:cNvSpPr>
            <a:spLocks noGrp="1"/>
          </p:cNvSpPr>
          <p:nvPr/>
        </p:nvSpPr>
        <p:spPr>
          <a:xfrm>
            <a:off x="4115118" y="1508760"/>
            <a:ext cx="7616952" cy="384048"/>
          </a:xfrm>
          <a:prstGeom prst="roundRect">
            <a:avLst>
              <a:gd name="adj" fmla="val 4000"/>
            </a:avLst>
          </a:prstGeom>
          <a:solidFill>
            <a:srgbClr val="1732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28" name="TextBox 27"/>
          <p:cNvSpPr>
            <a:spLocks noGrp="1"/>
          </p:cNvSpPr>
          <p:nvPr/>
        </p:nvSpPr>
        <p:spPr>
          <a:xfrm>
            <a:off x="4224846" y="1623949"/>
            <a:ext cx="1479499" cy="1536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FFFFFF"/>
                </a:solidFill>
              </a:defRPr>
            </a:pPr>
            <a:r>
              <a:rPr sz="10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Scenario</a:t>
            </a:r>
            <a:endParaRPr sz="1000" b="1" i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9" name="TextBox 28"/>
          <p:cNvSpPr>
            <a:spLocks noGrp="1"/>
          </p:cNvSpPr>
          <p:nvPr/>
        </p:nvSpPr>
        <p:spPr>
          <a:xfrm>
            <a:off x="5704345" y="1623949"/>
            <a:ext cx="1035649" cy="1536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FFFFFF"/>
                </a:solidFill>
              </a:defRPr>
            </a:pPr>
            <a:r>
              <a:rPr sz="10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User / buyer</a:t>
            </a:r>
            <a:endParaRPr sz="1000" b="1" i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0" name="TextBox 29"/>
          <p:cNvSpPr>
            <a:spLocks noGrp="1"/>
          </p:cNvSpPr>
          <p:nvPr/>
        </p:nvSpPr>
        <p:spPr>
          <a:xfrm>
            <a:off x="6739994" y="1623949"/>
            <a:ext cx="2219248" cy="1536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FFFFFF"/>
                </a:solidFill>
              </a:defRPr>
            </a:pPr>
            <a:r>
              <a:rPr sz="10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Evidence need &amp; demand driver</a:t>
            </a:r>
            <a:endParaRPr sz="1000" b="1" i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1" name="TextBox 30"/>
          <p:cNvSpPr>
            <a:spLocks noGrp="1"/>
          </p:cNvSpPr>
          <p:nvPr/>
        </p:nvSpPr>
        <p:spPr>
          <a:xfrm>
            <a:off x="8959243" y="1623949"/>
            <a:ext cx="1331549" cy="1536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FFFFFF"/>
                </a:solidFill>
              </a:defRPr>
            </a:pPr>
            <a:r>
              <a:rPr sz="10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Best route</a:t>
            </a:r>
            <a:endParaRPr sz="1000" b="1" i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2" name="TextBox 31"/>
          <p:cNvSpPr>
            <a:spLocks noGrp="1"/>
          </p:cNvSpPr>
          <p:nvPr/>
        </p:nvSpPr>
        <p:spPr>
          <a:xfrm>
            <a:off x="10290792" y="1623949"/>
            <a:ext cx="1331549" cy="1536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FFFFFF"/>
                </a:solidFill>
              </a:defRPr>
            </a:pPr>
            <a:r>
              <a:rPr sz="10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Why this matters (CTO)</a:t>
            </a:r>
            <a:endParaRPr sz="1000" b="1" i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3" name="Rounded Rectangle 32"/>
          <p:cNvSpPr>
            <a:spLocks noGrp="1"/>
          </p:cNvSpPr>
          <p:nvPr/>
        </p:nvSpPr>
        <p:spPr>
          <a:xfrm>
            <a:off x="4115118" y="1938528"/>
            <a:ext cx="7616952" cy="6217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34" name="Rectangle 33"/>
          <p:cNvSpPr>
            <a:spLocks noGrp="1"/>
          </p:cNvSpPr>
          <p:nvPr/>
        </p:nvSpPr>
        <p:spPr>
          <a:xfrm>
            <a:off x="4115118" y="1938528"/>
            <a:ext cx="82296" cy="621792"/>
          </a:xfrm>
          <a:prstGeom prst="rect">
            <a:avLst/>
          </a:prstGeom>
          <a:solidFill>
            <a:srgbClr val="4C8A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35" name="TextBox 34"/>
          <p:cNvSpPr>
            <a:spLocks noGrp="1"/>
          </p:cNvSpPr>
          <p:nvPr/>
        </p:nvSpPr>
        <p:spPr>
          <a:xfrm>
            <a:off x="4224846" y="2169414"/>
            <a:ext cx="1479499" cy="1600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223B50"/>
                </a:solidFill>
              </a:defRPr>
            </a:pPr>
            <a:r>
              <a:rPr sz="95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Deep research</a:t>
            </a:r>
            <a:endParaRPr sz="950" b="1" i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6" name="TextBox 35"/>
          <p:cNvSpPr>
            <a:spLocks noGrp="1"/>
          </p:cNvSpPr>
          <p:nvPr/>
        </p:nvSpPr>
        <p:spPr>
          <a:xfrm>
            <a:off x="5704345" y="2094484"/>
            <a:ext cx="1035649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Product, strategy, VC, consulting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7" name="TextBox 36"/>
          <p:cNvSpPr>
            <a:spLocks noGrp="1"/>
          </p:cNvSpPr>
          <p:nvPr/>
        </p:nvSpPr>
        <p:spPr>
          <a:xfrm>
            <a:off x="6739994" y="2094484"/>
            <a:ext cx="2219248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Multi-hop synthesis, broad sources, citations; freshness + hallucination risk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8" name="TextBox 37"/>
          <p:cNvSpPr>
            <a:spLocks noGrp="1"/>
          </p:cNvSpPr>
          <p:nvPr/>
        </p:nvSpPr>
        <p:spPr>
          <a:xfrm>
            <a:off x="8959243" y="2089404"/>
            <a:ext cx="1331549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C8A73"/>
                </a:solidFill>
              </a:defRPr>
            </a:pPr>
            <a:r>
              <a:rPr sz="950" b="1" i="0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You Research + global web + local fallback</a:t>
            </a:r>
            <a:endParaRPr sz="950" b="1" i="0">
              <a:solidFill>
                <a:srgbClr val="4C8A73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9" name="TextBox 38"/>
          <p:cNvSpPr>
            <a:spLocks noGrp="1"/>
          </p:cNvSpPr>
          <p:nvPr/>
        </p:nvSpPr>
        <p:spPr>
          <a:xfrm>
            <a:off x="10290792" y="2094484"/>
            <a:ext cx="1331549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Premium = time saved + fewer bad calls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0" name="Rounded Rectangle 39"/>
          <p:cNvSpPr>
            <a:spLocks noGrp="1"/>
          </p:cNvSpPr>
          <p:nvPr/>
        </p:nvSpPr>
        <p:spPr>
          <a:xfrm>
            <a:off x="4115118" y="2606040"/>
            <a:ext cx="7616952" cy="6217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41" name="Rectangle 40"/>
          <p:cNvSpPr>
            <a:spLocks noGrp="1"/>
          </p:cNvSpPr>
          <p:nvPr/>
        </p:nvSpPr>
        <p:spPr>
          <a:xfrm>
            <a:off x="4115118" y="2606040"/>
            <a:ext cx="82296" cy="621792"/>
          </a:xfrm>
          <a:prstGeom prst="rect">
            <a:avLst/>
          </a:prstGeom>
          <a:solidFill>
            <a:srgbClr val="4C8A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42" name="TextBox 41"/>
          <p:cNvSpPr>
            <a:spLocks noGrp="1"/>
          </p:cNvSpPr>
          <p:nvPr/>
        </p:nvSpPr>
        <p:spPr>
          <a:xfrm>
            <a:off x="4224846" y="2836926"/>
            <a:ext cx="1479499" cy="1600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223B50"/>
                </a:solidFill>
              </a:defRPr>
            </a:pPr>
            <a:r>
              <a:rPr sz="95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Finance / legal / compliance</a:t>
            </a:r>
            <a:endParaRPr sz="950" b="1" i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3" name="TextBox 42"/>
          <p:cNvSpPr>
            <a:spLocks noGrp="1"/>
          </p:cNvSpPr>
          <p:nvPr/>
        </p:nvSpPr>
        <p:spPr>
          <a:xfrm>
            <a:off x="5704345" y="2761996"/>
            <a:ext cx="1035649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Analysts, risk, legal ops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4" name="TextBox 43"/>
          <p:cNvSpPr>
            <a:spLocks noGrp="1"/>
          </p:cNvSpPr>
          <p:nvPr/>
        </p:nvSpPr>
        <p:spPr>
          <a:xfrm>
            <a:off x="6739994" y="2761996"/>
            <a:ext cx="2219248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Traceable sources, dates, filings, policy freshness; audit &amp; governance need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5" name="TextBox 44"/>
          <p:cNvSpPr>
            <a:spLocks noGrp="1"/>
          </p:cNvSpPr>
          <p:nvPr/>
        </p:nvSpPr>
        <p:spPr>
          <a:xfrm>
            <a:off x="8959243" y="2756916"/>
            <a:ext cx="1331549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C8A73"/>
                </a:solidFill>
              </a:defRPr>
            </a:pPr>
            <a:r>
              <a:rPr sz="950" b="1" i="0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You Finance / Research + domain APIs</a:t>
            </a:r>
            <a:endParaRPr sz="950" b="1" i="0">
              <a:solidFill>
                <a:srgbClr val="4C8A73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6" name="TextBox 45"/>
          <p:cNvSpPr>
            <a:spLocks noGrp="1"/>
          </p:cNvSpPr>
          <p:nvPr/>
        </p:nvSpPr>
        <p:spPr>
          <a:xfrm>
            <a:off x="10290792" y="2761996"/>
            <a:ext cx="1331549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Citation failure = governance risk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7" name="Rounded Rectangle 46"/>
          <p:cNvSpPr>
            <a:spLocks noGrp="1"/>
          </p:cNvSpPr>
          <p:nvPr/>
        </p:nvSpPr>
        <p:spPr>
          <a:xfrm>
            <a:off x="4115118" y="3273552"/>
            <a:ext cx="7616952" cy="6217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48" name="Rectangle 47"/>
          <p:cNvSpPr>
            <a:spLocks noGrp="1"/>
          </p:cNvSpPr>
          <p:nvPr/>
        </p:nvSpPr>
        <p:spPr>
          <a:xfrm>
            <a:off x="4115118" y="3273552"/>
            <a:ext cx="82296" cy="621792"/>
          </a:xfrm>
          <a:prstGeom prst="rect">
            <a:avLst/>
          </a:prstGeom>
          <a:solidFill>
            <a:srgbClr val="5472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49" name="TextBox 48"/>
          <p:cNvSpPr>
            <a:spLocks noGrp="1"/>
          </p:cNvSpPr>
          <p:nvPr/>
        </p:nvSpPr>
        <p:spPr>
          <a:xfrm>
            <a:off x="4224846" y="3504438"/>
            <a:ext cx="1479499" cy="1600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223B50"/>
                </a:solidFill>
              </a:defRPr>
            </a:pPr>
            <a:r>
              <a:rPr sz="95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Enterprise assistant</a:t>
            </a:r>
            <a:endParaRPr sz="950" b="1" i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0" name="TextBox 49"/>
          <p:cNvSpPr>
            <a:spLocks noGrp="1"/>
          </p:cNvSpPr>
          <p:nvPr/>
        </p:nvSpPr>
        <p:spPr>
          <a:xfrm>
            <a:off x="5704345" y="3506978"/>
            <a:ext cx="1035649" cy="1549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Platform eng, IT, BUs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1" name="TextBox 50"/>
          <p:cNvSpPr>
            <a:spLocks noGrp="1"/>
          </p:cNvSpPr>
          <p:nvPr/>
        </p:nvSpPr>
        <p:spPr>
          <a:xfrm>
            <a:off x="6739994" y="3429508"/>
            <a:ext cx="2219248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Internal KB + external market / legal / news; RAG + enterprise knowledge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2" name="TextBox 51"/>
          <p:cNvSpPr>
            <a:spLocks noGrp="1"/>
          </p:cNvSpPr>
          <p:nvPr/>
        </p:nvSpPr>
        <p:spPr>
          <a:xfrm>
            <a:off x="8959243" y="3424428"/>
            <a:ext cx="1331549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54729A"/>
                </a:solidFill>
              </a:defRPr>
            </a:pPr>
            <a:r>
              <a:rPr sz="95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Hybrid RAG router (KB + local + global)</a:t>
            </a:r>
            <a:endParaRPr sz="950" b="1" i="0">
              <a:solidFill>
                <a:srgbClr val="54729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3" name="TextBox 52"/>
          <p:cNvSpPr>
            <a:spLocks noGrp="1"/>
          </p:cNvSpPr>
          <p:nvPr/>
        </p:nvSpPr>
        <p:spPr>
          <a:xfrm>
            <a:off x="10290792" y="3429508"/>
            <a:ext cx="1331549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Search becomes a shared platform service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4" name="Rounded Rectangle 53"/>
          <p:cNvSpPr>
            <a:spLocks noGrp="1"/>
          </p:cNvSpPr>
          <p:nvPr/>
        </p:nvSpPr>
        <p:spPr>
          <a:xfrm>
            <a:off x="4115118" y="3941064"/>
            <a:ext cx="7616952" cy="6217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55" name="Rectangle 54"/>
          <p:cNvSpPr>
            <a:spLocks noGrp="1"/>
          </p:cNvSpPr>
          <p:nvPr/>
        </p:nvSpPr>
        <p:spPr>
          <a:xfrm>
            <a:off x="4115118" y="3941064"/>
            <a:ext cx="82296" cy="621792"/>
          </a:xfrm>
          <a:prstGeom prst="rect">
            <a:avLst/>
          </a:prstGeom>
          <a:solidFill>
            <a:srgbClr val="5472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56" name="TextBox 55"/>
          <p:cNvSpPr>
            <a:spLocks noGrp="1"/>
          </p:cNvSpPr>
          <p:nvPr/>
        </p:nvSpPr>
        <p:spPr>
          <a:xfrm>
            <a:off x="4224846" y="4171950"/>
            <a:ext cx="1479499" cy="1600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223B50"/>
                </a:solidFill>
              </a:defRPr>
            </a:pPr>
            <a:r>
              <a:rPr sz="95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Agent automation</a:t>
            </a:r>
            <a:endParaRPr sz="950" b="1" i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7" name="TextBox 56"/>
          <p:cNvSpPr>
            <a:spLocks noGrp="1"/>
          </p:cNvSpPr>
          <p:nvPr/>
        </p:nvSpPr>
        <p:spPr>
          <a:xfrm>
            <a:off x="5704345" y="4097020"/>
            <a:ext cx="1035649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Developer platform, AI apps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8" name="TextBox 57"/>
          <p:cNvSpPr>
            <a:spLocks noGrp="1"/>
          </p:cNvSpPr>
          <p:nvPr/>
        </p:nvSpPr>
        <p:spPr>
          <a:xfrm>
            <a:off x="6739994" y="4097020"/>
            <a:ext cx="2219248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Low-latency search, retries, cost caps, observability; agent fan-out per step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9" name="TextBox 58"/>
          <p:cNvSpPr>
            <a:spLocks noGrp="1"/>
          </p:cNvSpPr>
          <p:nvPr/>
        </p:nvSpPr>
        <p:spPr>
          <a:xfrm>
            <a:off x="8959243" y="4091940"/>
            <a:ext cx="1331549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54729A"/>
                </a:solidFill>
              </a:defRPr>
            </a:pPr>
            <a:r>
              <a:rPr sz="95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Mode-based search + cache + fallback</a:t>
            </a:r>
            <a:endParaRPr sz="950" b="1" i="0">
              <a:solidFill>
                <a:srgbClr val="54729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0" name="TextBox 59"/>
          <p:cNvSpPr>
            <a:spLocks noGrp="1"/>
          </p:cNvSpPr>
          <p:nvPr/>
        </p:nvSpPr>
        <p:spPr>
          <a:xfrm>
            <a:off x="10290792" y="4174490"/>
            <a:ext cx="1331549" cy="1549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Reliability &gt; demo quality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1" name="Rounded Rectangle 60"/>
          <p:cNvSpPr>
            <a:spLocks noGrp="1"/>
          </p:cNvSpPr>
          <p:nvPr/>
        </p:nvSpPr>
        <p:spPr>
          <a:xfrm>
            <a:off x="4115118" y="4608576"/>
            <a:ext cx="7616952" cy="6217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62" name="Rectangle 61"/>
          <p:cNvSpPr>
            <a:spLocks noGrp="1"/>
          </p:cNvSpPr>
          <p:nvPr/>
        </p:nvSpPr>
        <p:spPr>
          <a:xfrm>
            <a:off x="4115118" y="4608576"/>
            <a:ext cx="82296" cy="621792"/>
          </a:xfrm>
          <a:prstGeom prst="rect">
            <a:avLst/>
          </a:prstGeom>
          <a:solidFill>
            <a:srgbClr val="C78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63" name="TextBox 62"/>
          <p:cNvSpPr>
            <a:spLocks noGrp="1"/>
          </p:cNvSpPr>
          <p:nvPr/>
        </p:nvSpPr>
        <p:spPr>
          <a:xfrm>
            <a:off x="4224846" y="4839462"/>
            <a:ext cx="1479499" cy="1600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223B50"/>
                </a:solidFill>
              </a:defRPr>
            </a:pPr>
            <a:r>
              <a:rPr sz="95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China-to-Global info</a:t>
            </a:r>
            <a:endParaRPr sz="950" b="1" i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4" name="TextBox 63"/>
          <p:cNvSpPr>
            <a:spLocks noGrp="1"/>
          </p:cNvSpPr>
          <p:nvPr/>
        </p:nvSpPr>
        <p:spPr>
          <a:xfrm>
            <a:off x="5704345" y="4764532"/>
            <a:ext cx="1035649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Exporters, global SaaS, cross-border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5" name="TextBox 64"/>
          <p:cNvSpPr>
            <a:spLocks noGrp="1"/>
          </p:cNvSpPr>
          <p:nvPr/>
        </p:nvSpPr>
        <p:spPr>
          <a:xfrm>
            <a:off x="6739994" y="4764532"/>
            <a:ext cx="2219248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English / global sources: pricing, policy, competitor, regulatory intel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6" name="TextBox 65"/>
          <p:cNvSpPr>
            <a:spLocks noGrp="1"/>
          </p:cNvSpPr>
          <p:nvPr/>
        </p:nvSpPr>
        <p:spPr>
          <a:xfrm>
            <a:off x="8959243" y="4759452"/>
            <a:ext cx="1331549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C78F3F"/>
                </a:solidFill>
              </a:defRPr>
            </a:pPr>
            <a:r>
              <a:rPr sz="950" b="1" i="0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You global web as premium route</a:t>
            </a:r>
            <a:endParaRPr sz="950" b="1" i="0">
              <a:solidFill>
                <a:srgbClr val="C78F3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7" name="TextBox 66"/>
          <p:cNvSpPr>
            <a:spLocks noGrp="1"/>
          </p:cNvSpPr>
          <p:nvPr/>
        </p:nvSpPr>
        <p:spPr>
          <a:xfrm>
            <a:off x="10290792" y="4764532"/>
            <a:ext cx="1331549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Strongest near-term wedge for China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8" name="Rounded Rectangle 67"/>
          <p:cNvSpPr>
            <a:spLocks noGrp="1"/>
          </p:cNvSpPr>
          <p:nvPr/>
        </p:nvSpPr>
        <p:spPr>
          <a:xfrm>
            <a:off x="4115118" y="5276088"/>
            <a:ext cx="7616952" cy="6217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69" name="Rectangle 68"/>
          <p:cNvSpPr>
            <a:spLocks noGrp="1"/>
          </p:cNvSpPr>
          <p:nvPr/>
        </p:nvSpPr>
        <p:spPr>
          <a:xfrm>
            <a:off x="4115118" y="5276088"/>
            <a:ext cx="82296" cy="621792"/>
          </a:xfrm>
          <a:prstGeom prst="rect">
            <a:avLst/>
          </a:prstGeom>
          <a:solidFill>
            <a:srgbClr val="C78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70" name="TextBox 69"/>
          <p:cNvSpPr>
            <a:spLocks noGrp="1"/>
          </p:cNvSpPr>
          <p:nvPr/>
        </p:nvSpPr>
        <p:spPr>
          <a:xfrm>
            <a:off x="4224846" y="5506974"/>
            <a:ext cx="1479499" cy="1600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223B50"/>
                </a:solidFill>
              </a:defRPr>
            </a:pPr>
            <a:r>
              <a:rPr sz="95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Local consumer Q&amp;A</a:t>
            </a:r>
            <a:endParaRPr sz="950" b="1" i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1" name="TextBox 70"/>
          <p:cNvSpPr>
            <a:spLocks noGrp="1"/>
          </p:cNvSpPr>
          <p:nvPr/>
        </p:nvSpPr>
        <p:spPr>
          <a:xfrm>
            <a:off x="5704345" y="5509514"/>
            <a:ext cx="1035649" cy="1549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Consumer apps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2" name="TextBox 71"/>
          <p:cNvSpPr>
            <a:spLocks noGrp="1"/>
          </p:cNvSpPr>
          <p:nvPr/>
        </p:nvSpPr>
        <p:spPr>
          <a:xfrm>
            <a:off x="6739994" y="5432044"/>
            <a:ext cx="2219248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Cheap local answers, native Chinese content, commodity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3" name="TextBox 72"/>
          <p:cNvSpPr>
            <a:spLocks noGrp="1"/>
          </p:cNvSpPr>
          <p:nvPr/>
        </p:nvSpPr>
        <p:spPr>
          <a:xfrm>
            <a:off x="8959243" y="5426964"/>
            <a:ext cx="1331549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C78F3F"/>
                </a:solidFill>
              </a:defRPr>
            </a:pPr>
            <a:r>
              <a:rPr sz="950" b="1" i="0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Local search / model-native</a:t>
            </a:r>
            <a:endParaRPr sz="950" b="1" i="0">
              <a:solidFill>
                <a:srgbClr val="C78F3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4" name="TextBox 73"/>
          <p:cNvSpPr>
            <a:spLocks noGrp="1"/>
          </p:cNvSpPr>
          <p:nvPr/>
        </p:nvSpPr>
        <p:spPr>
          <a:xfrm>
            <a:off x="10290792" y="5432044"/>
            <a:ext cx="1331549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Don't force You.com where local suffices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5" name="TextBox 74"/>
          <p:cNvSpPr>
            <a:spLocks noGrp="1"/>
          </p:cNvSpPr>
          <p:nvPr/>
        </p:nvSpPr>
        <p:spPr>
          <a:xfrm>
            <a:off x="457518" y="6005703"/>
            <a:ext cx="11274552" cy="230505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8FA1AA"/>
                </a:solidFill>
              </a:defRPr>
            </a:pPr>
            <a:r>
              <a:rPr sz="750" b="1" i="0">
                <a:solidFill>
                  <a:srgbClr val="8FA1A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Sources: </a:t>
            </a:r>
            <a:r>
              <a:rPr sz="750" b="0" i="0">
                <a:solidFill>
                  <a:srgbClr val="8FA1A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China NBS / SCMP token-economy report (via TechRadar)   ·   Public China AI ecosystem reports (industry filings, local press)   ·   CAC Interim GenAI Measures (digichina.stanford.edu)   ·   CAC algorithm / model filing records (public registry)   ·   Grand View Research — APAC LLM outlook; Fortune Business Insights   ·   Global Times — National Data Bureau token volume (Mar 2026)</a:t>
            </a:r>
            <a:endParaRPr sz="750" b="0" i="0">
              <a:solidFill>
                <a:srgbClr val="8FA1A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Rectangle 2"/>
          <p:cNvSpPr>
            <a:spLocks noGrp="1"/>
          </p:cNvSpPr>
          <p:nvPr/>
        </p:nvSpPr>
        <p:spPr>
          <a:xfrm>
            <a:off x="457518" y="320040"/>
            <a:ext cx="384048" cy="384048"/>
          </a:xfrm>
          <a:prstGeom prst="rect">
            <a:avLst/>
          </a:prstGeom>
          <a:solidFill>
            <a:srgbClr val="6D6F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4" name="TextBox 3"/>
          <p:cNvSpPr>
            <a:spLocks noGrp="1"/>
          </p:cNvSpPr>
          <p:nvPr/>
        </p:nvSpPr>
        <p:spPr>
          <a:xfrm>
            <a:off x="457518" y="358394"/>
            <a:ext cx="384048" cy="3073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FFFFFF"/>
                </a:solidFill>
              </a:defRPr>
            </a:pPr>
            <a:r>
              <a:rPr sz="20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B</a:t>
            </a:r>
            <a:endParaRPr sz="2000" b="1" i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" name="TextBox 4"/>
          <p:cNvSpPr>
            <a:spLocks noGrp="1"/>
          </p:cNvSpPr>
          <p:nvPr/>
        </p:nvSpPr>
        <p:spPr>
          <a:xfrm>
            <a:off x="933006" y="419989"/>
            <a:ext cx="8229600" cy="1841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6D6FA8"/>
                </a:solidFill>
              </a:defRPr>
            </a:pPr>
            <a:r>
              <a:rPr sz="1200" b="1" i="0">
                <a:solidFill>
                  <a:srgbClr val="6D6FA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BATTLEFIELD  ·  global competitive landscape </a:t>
            </a:r>
            <a:endParaRPr sz="1200" b="1" i="0">
              <a:solidFill>
                <a:srgbClr val="6D6FA8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graphicFrame>
        <p:nvGraphicFramePr>
          <p:cNvPr id="50" name="Table 8"/>
          <p:cNvGraphicFramePr/>
          <p:nvPr/>
        </p:nvGraphicFramePr>
        <p:xfrm>
          <a:off x="457518" y="1103630"/>
          <a:ext cx="11274425" cy="3200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4340"/>
                <a:gridCol w="2884170"/>
                <a:gridCol w="2359660"/>
                <a:gridCol w="2621915"/>
                <a:gridCol w="1704340"/>
              </a:tblGrid>
              <a:tr h="640080">
                <a:tc>
                  <a:txBody>
                    <a:bodyPr wrap="square"/>
                    <a:lstStyle/>
                    <a:p>
                      <a:pPr algn="l">
                        <a:buNone/>
                      </a:pPr>
                      <a:r>
                        <a:rPr sz="1000" b="1" i="0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Layer</a:t>
                      </a:r>
                      <a:endParaRPr sz="1000" b="1" i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17324D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sz="1000" b="1" i="0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Representative vendors</a:t>
                      </a:r>
                      <a:endParaRPr sz="1000" b="1" i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17324D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sz="1000" b="1" i="0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Strength</a:t>
                      </a:r>
                      <a:endParaRPr sz="1000" b="1" i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17324D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sz="1000" b="1" i="0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Weakness / risk</a:t>
                      </a:r>
                      <a:endParaRPr sz="1000" b="1" i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17324D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sz="1000" b="1" i="0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You.com play</a:t>
                      </a:r>
                      <a:endParaRPr sz="1000" b="1" i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17324D"/>
                    </a:solidFill>
                  </a:tcPr>
                </a:tc>
              </a:tr>
              <a:tr h="640080">
                <a:tc>
                  <a:txBody>
                    <a:bodyPr wrap="square"/>
                    <a:lstStyle/>
                    <a:p>
                      <a:pPr algn="l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Local search ecosystems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Baidu/Quark/Alibaba</a:t>
                      </a:r>
                      <a:r>
                        <a:rPr lang="en-US"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/</a:t>
                      </a: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Sogou/Tencent/360/Bing China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Deepest native Chinese index; sub-second latency; mobile &amp; consumer reach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Bundled into their clouds; no clean global-web API; ecosystem lock-in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Use as local fallback &amp; baseline — not a premium wedge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 wrap="square"/>
                    <a:lstStyle/>
                    <a:p>
                      <a:pPr algn="l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Model-native search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F1F5F9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Zhipu/GLM (std,pro,sogou,quark) 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Kimi/Moonshot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Doubao/Qwen/Hunyuan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DeepSeek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F1F5F9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Purpose-built for LLMs; mature SDKs; cheap; bundled into LLM UX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F1F5F9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Opaque retrieval; hard to isolate quality; weaker global/English; cross-vendor governance hard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F1F5F9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Benchmark as default; prove where external search changes the answer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F1F5F9"/>
                    </a:solidFill>
                  </a:tcPr>
                </a:tc>
              </a:tr>
              <a:tr h="640080">
                <a:tc>
                  <a:txBody>
                    <a:bodyPr wrap="square"/>
                    <a:lstStyle/>
                    <a:p>
                      <a:pPr algn="l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Independent / global AI-search APIs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You.com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Perplexity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Brave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Tavily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API-first; global web; developer integration; eval-friendly; RAG-ready; neutral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China access / compliance / latency; procurement localization; SerpApi vs Google lawsuit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Win China-to-Global &amp; APAC-ex-China first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 wrap="square"/>
                    <a:lstStyle/>
                    <a:p>
                      <a:pPr algn="l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Vertical evidence engines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F1F5F9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AlphaSense · FactSet · Bloomberg · Wind (万得) · 北大法宝 · Westlaw · LexisNexis · domain finance/legal APIs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F1F5F9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Authoritative domain sources; compliance posture; audit-ready; curated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F1F5F9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High cost; narrow use cases; not general agent web search; integration effort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F1F5F9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sz="900" b="0" i="0">
                          <a:solidFill>
                            <a:srgbClr val="223B50"/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Partner &amp; route for finance &amp; legal — do not replace</a:t>
                      </a:r>
                      <a:endParaRPr sz="900" b="0" i="0">
                        <a:solidFill>
                          <a:srgbClr val="223B5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73152" marR="54864" marT="18288" marB="18288" anchor="ctr">
                    <a:solidFill>
                      <a:srgbClr val="F1F5F9"/>
                    </a:solidFill>
                  </a:tcPr>
                </a:tc>
              </a:tr>
            </a:tbl>
          </a:graphicData>
        </a:graphic>
      </p:graphicFrame>
      <p:sp>
        <p:nvSpPr>
          <p:cNvPr id="26" name="Rounded Rectangle 25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57518" y="4581525"/>
            <a:ext cx="2159812" cy="187451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27" name="Rectangle 26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57518" y="4581525"/>
            <a:ext cx="2159812" cy="73152"/>
          </a:xfrm>
          <a:prstGeom prst="rect">
            <a:avLst/>
          </a:prstGeom>
          <a:solidFill>
            <a:srgbClr val="5472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28" name="TextBox 27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567246" y="4727829"/>
            <a:ext cx="1940356" cy="1689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54729A"/>
                </a:solidFill>
              </a:defRPr>
            </a:pPr>
            <a:r>
              <a:rPr sz="110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Continuous delivery</a:t>
            </a:r>
            <a:endParaRPr sz="1100" b="1" i="0">
              <a:solidFill>
                <a:srgbClr val="54729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9" name="TextBox 28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567246" y="5130165"/>
            <a:ext cx="1940356" cy="10140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>
                <a:solidFill>
                  <a:srgbClr val="54729A"/>
                </a:solidFill>
              </a:defRPr>
            </a:pPr>
            <a:r>
              <a:rPr sz="90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</a:t>
            </a:r>
            <a:r>
              <a:rPr sz="90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Ship eval + router + telemetry </a:t>
            </a:r>
            <a:r>
              <a:rPr sz="900" b="0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as part of the deliverable.</a:t>
            </a:r>
            <a:endParaRPr sz="900" b="0" i="0">
              <a:solidFill>
                <a:srgbClr val="54729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>
                <a:solidFill>
                  <a:srgbClr val="54729A"/>
                </a:solidFill>
              </a:defRPr>
            </a:pPr>
            <a:r>
              <a:rPr sz="90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</a:t>
            </a:r>
            <a:r>
              <a:rPr sz="90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Reference architecture + versioned configs</a:t>
            </a:r>
            <a:r>
              <a:rPr sz="900" b="0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; reproducible eval harness.</a:t>
            </a:r>
            <a:endParaRPr sz="900" b="0" i="0">
              <a:solidFill>
                <a:srgbClr val="54729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>
                <a:solidFill>
                  <a:srgbClr val="54729A"/>
                </a:solidFill>
              </a:defRPr>
            </a:pPr>
            <a:r>
              <a:rPr sz="90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</a:t>
            </a:r>
            <a:r>
              <a:rPr sz="90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Reproducible </a:t>
            </a:r>
            <a:r>
              <a:rPr sz="900" b="0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regression suite for every release.</a:t>
            </a:r>
            <a:endParaRPr sz="900" b="0" i="0">
              <a:solidFill>
                <a:srgbClr val="54729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0" name="Rounded Rectangle 29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2736202" y="4581525"/>
            <a:ext cx="2159812" cy="187451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31" name="Rectangle 30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2736202" y="4581525"/>
            <a:ext cx="2159812" cy="73152"/>
          </a:xfrm>
          <a:prstGeom prst="rect">
            <a:avLst/>
          </a:prstGeom>
          <a:solidFill>
            <a:srgbClr val="0F6B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32" name="TextBox 31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2845930" y="4727829"/>
            <a:ext cx="1940356" cy="1689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0F6B78"/>
                </a:solidFill>
              </a:defRPr>
            </a:pPr>
            <a:r>
              <a:rPr sz="1100" b="1" i="0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Continuous service</a:t>
            </a:r>
            <a:endParaRPr sz="1100" b="1" i="0">
              <a:solidFill>
                <a:srgbClr val="0F6B78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3" name="TextBox 32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2845930" y="5130165"/>
            <a:ext cx="1940356" cy="10140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>
                <a:solidFill>
                  <a:srgbClr val="0F6B78"/>
                </a:solidFill>
              </a:defRPr>
            </a:pPr>
            <a:r>
              <a:rPr sz="900" b="1" i="0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</a:t>
            </a:r>
            <a:r>
              <a:rPr sz="900" b="1" i="0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SLO posture: </a:t>
            </a:r>
            <a:r>
              <a:rPr sz="900" b="0" i="0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p50 / p95, timeout, retries, fallback, custom QPS caps.</a:t>
            </a:r>
            <a:endParaRPr sz="900" b="0" i="0">
              <a:solidFill>
                <a:srgbClr val="0F6B78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>
                <a:solidFill>
                  <a:srgbClr val="0F6B78"/>
                </a:solidFill>
              </a:defRPr>
            </a:pPr>
            <a:r>
              <a:rPr sz="900" b="1" i="0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</a:t>
            </a:r>
            <a:r>
              <a:rPr sz="900" b="1" i="0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Data posture: </a:t>
            </a:r>
            <a:r>
              <a:rPr sz="900" b="0" i="0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ZDR, retention, DPA, audit trail, status page.</a:t>
            </a:r>
            <a:endParaRPr sz="900" b="0" i="0">
              <a:solidFill>
                <a:srgbClr val="0F6B78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>
                <a:solidFill>
                  <a:srgbClr val="0F6B78"/>
                </a:solidFill>
              </a:defRPr>
            </a:pPr>
            <a:r>
              <a:rPr sz="900" b="1" i="0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</a:t>
            </a:r>
            <a:r>
              <a:rPr sz="900" b="1" i="0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Named TAM + 24×7 </a:t>
            </a:r>
            <a:r>
              <a:rPr sz="900" b="0" i="0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incident response &amp; rollback runbook.</a:t>
            </a:r>
            <a:endParaRPr sz="900" b="0" i="0">
              <a:solidFill>
                <a:srgbClr val="0F6B78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4" name="Rounded Rectangle 33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5014887" y="4581525"/>
            <a:ext cx="2159812" cy="187451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35" name="Rectangle 34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5014887" y="4581525"/>
            <a:ext cx="2159812" cy="73152"/>
          </a:xfrm>
          <a:prstGeom prst="rect">
            <a:avLst/>
          </a:prstGeom>
          <a:solidFill>
            <a:srgbClr val="C78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36" name="TextBox 35"/>
          <p:cNvSpPr>
            <a:spLocks noGrp="1"/>
          </p:cNvSpPr>
          <p:nvPr>
            <p:custDataLst>
              <p:tags r:id="rId11"/>
            </p:custDataLst>
          </p:nvPr>
        </p:nvSpPr>
        <p:spPr>
          <a:xfrm>
            <a:off x="5124615" y="4727829"/>
            <a:ext cx="1940356" cy="1689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C78F3F"/>
                </a:solidFill>
              </a:defRPr>
            </a:pPr>
            <a:r>
              <a:rPr sz="1100" b="1" i="0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Continuous bad-case</a:t>
            </a:r>
            <a:endParaRPr sz="1100" b="1" i="0">
              <a:solidFill>
                <a:srgbClr val="C78F3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7" name="TextBox 36"/>
          <p:cNvSpPr>
            <a:spLocks noGrp="1"/>
          </p:cNvSpPr>
          <p:nvPr>
            <p:custDataLst>
              <p:tags r:id="rId12"/>
            </p:custDataLst>
          </p:nvPr>
        </p:nvSpPr>
        <p:spPr>
          <a:xfrm>
            <a:off x="5124615" y="5130165"/>
            <a:ext cx="1940356" cy="11658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>
                <a:solidFill>
                  <a:srgbClr val="C78F3F"/>
                </a:solidFill>
              </a:defRPr>
            </a:pPr>
            <a:r>
              <a:rPr sz="900" b="1" i="0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</a:t>
            </a:r>
            <a:r>
              <a:rPr sz="900" b="1" i="0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Weekly bad-case review: </a:t>
            </a:r>
            <a:r>
              <a:rPr sz="900" b="0" i="0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citation failures, stale answers, blocked sources, latency spikes.</a:t>
            </a:r>
            <a:endParaRPr sz="900" b="0" i="0">
              <a:solidFill>
                <a:srgbClr val="C78F3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>
                <a:solidFill>
                  <a:srgbClr val="C78F3F"/>
                </a:solidFill>
              </a:defRPr>
            </a:pPr>
            <a:r>
              <a:rPr sz="900" b="1" i="0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</a:t>
            </a:r>
            <a:r>
              <a:rPr sz="900" b="1" i="0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Joint triage + root-cause taxonomy; </a:t>
            </a:r>
            <a:r>
              <a:rPr sz="900" b="0" i="0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route-override process.</a:t>
            </a:r>
            <a:endParaRPr sz="900" b="0" i="0">
              <a:solidFill>
                <a:srgbClr val="C78F3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>
                <a:solidFill>
                  <a:srgbClr val="C78F3F"/>
                </a:solidFill>
              </a:defRPr>
            </a:pPr>
            <a:r>
              <a:rPr sz="900" b="1" i="0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</a:t>
            </a:r>
            <a:r>
              <a:rPr sz="900" b="1" i="0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Bad-case bank → eval set → product feedback</a:t>
            </a:r>
            <a:r>
              <a:rPr sz="900" b="0" i="0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loop.</a:t>
            </a:r>
            <a:endParaRPr sz="900" b="0" i="0">
              <a:solidFill>
                <a:srgbClr val="C78F3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8" name="Rounded Rectangle 37"/>
          <p:cNvSpPr>
            <a:spLocks noGrp="1"/>
          </p:cNvSpPr>
          <p:nvPr>
            <p:custDataLst>
              <p:tags r:id="rId13"/>
            </p:custDataLst>
          </p:nvPr>
        </p:nvSpPr>
        <p:spPr>
          <a:xfrm>
            <a:off x="7293572" y="4581525"/>
            <a:ext cx="2159812" cy="187451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39" name="Rectangle 38"/>
          <p:cNvSpPr>
            <a:spLocks noGrp="1"/>
          </p:cNvSpPr>
          <p:nvPr>
            <p:custDataLst>
              <p:tags r:id="rId14"/>
            </p:custDataLst>
          </p:nvPr>
        </p:nvSpPr>
        <p:spPr>
          <a:xfrm>
            <a:off x="7293572" y="4581525"/>
            <a:ext cx="2159812" cy="73152"/>
          </a:xfrm>
          <a:prstGeom prst="rect">
            <a:avLst/>
          </a:prstGeom>
          <a:solidFill>
            <a:srgbClr val="4C8A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40" name="TextBox 39"/>
          <p:cNvSpPr>
            <a:spLocks noGrp="1"/>
          </p:cNvSpPr>
          <p:nvPr>
            <p:custDataLst>
              <p:tags r:id="rId15"/>
            </p:custDataLst>
          </p:nvPr>
        </p:nvSpPr>
        <p:spPr>
          <a:xfrm>
            <a:off x="7403300" y="4727829"/>
            <a:ext cx="1940356" cy="1689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C8A73"/>
                </a:solidFill>
              </a:defRPr>
            </a:pPr>
            <a:r>
              <a:rPr sz="1100" b="1" i="0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Continuous optimization</a:t>
            </a:r>
            <a:endParaRPr sz="1100" b="1" i="0">
              <a:solidFill>
                <a:srgbClr val="4C8A73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1" name="TextBox 40"/>
          <p:cNvSpPr>
            <a:spLocks noGrp="1"/>
          </p:cNvSpPr>
          <p:nvPr>
            <p:custDataLst>
              <p:tags r:id="rId16"/>
            </p:custDataLst>
          </p:nvPr>
        </p:nvSpPr>
        <p:spPr>
          <a:xfrm>
            <a:off x="7403300" y="5130165"/>
            <a:ext cx="1940356" cy="10140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>
                <a:solidFill>
                  <a:srgbClr val="4C8A73"/>
                </a:solidFill>
              </a:defRPr>
            </a:pPr>
            <a:r>
              <a:rPr sz="900" b="1" i="0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</a:t>
            </a:r>
            <a:r>
              <a:rPr sz="900" b="1" i="0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Weekly metrics: </a:t>
            </a:r>
            <a:r>
              <a:rPr sz="900" b="0" i="0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quality, latency, cost per successful answer.</a:t>
            </a:r>
            <a:endParaRPr sz="900" b="0" i="0">
              <a:solidFill>
                <a:srgbClr val="4C8A73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>
                <a:solidFill>
                  <a:srgbClr val="4C8A73"/>
                </a:solidFill>
              </a:defRPr>
            </a:pPr>
            <a:r>
              <a:rPr sz="900" b="1" i="0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</a:t>
            </a:r>
            <a:r>
              <a:rPr sz="900" b="1" i="0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Route tuning, cache tuning, A/B on retrieval modes</a:t>
            </a:r>
            <a:r>
              <a:rPr sz="900" b="0" i="0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; regression guards.</a:t>
            </a:r>
            <a:endParaRPr sz="900" b="0" i="0">
              <a:solidFill>
                <a:srgbClr val="4C8A73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>
                <a:solidFill>
                  <a:srgbClr val="4C8A73"/>
                </a:solidFill>
              </a:defRPr>
            </a:pPr>
            <a:r>
              <a:rPr sz="900" b="1" i="0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</a:t>
            </a:r>
            <a:r>
              <a:rPr sz="900" b="1" i="0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Trend review </a:t>
            </a:r>
            <a:r>
              <a:rPr sz="900" b="0" i="0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 catch silent drift before the customer does.</a:t>
            </a:r>
            <a:endParaRPr sz="900" b="0" i="0">
              <a:solidFill>
                <a:srgbClr val="4C8A73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2" name="Rounded Rectangle 41"/>
          <p:cNvSpPr>
            <a:spLocks noGrp="1"/>
          </p:cNvSpPr>
          <p:nvPr>
            <p:custDataLst>
              <p:tags r:id="rId17"/>
            </p:custDataLst>
          </p:nvPr>
        </p:nvSpPr>
        <p:spPr>
          <a:xfrm>
            <a:off x="9572257" y="4581525"/>
            <a:ext cx="2159812" cy="187451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43" name="Rectangle 42"/>
          <p:cNvSpPr>
            <a:spLocks noGrp="1"/>
          </p:cNvSpPr>
          <p:nvPr>
            <p:custDataLst>
              <p:tags r:id="rId18"/>
            </p:custDataLst>
          </p:nvPr>
        </p:nvSpPr>
        <p:spPr>
          <a:xfrm>
            <a:off x="9572257" y="4581525"/>
            <a:ext cx="2159812" cy="73152"/>
          </a:xfrm>
          <a:prstGeom prst="rect">
            <a:avLst/>
          </a:prstGeom>
          <a:solidFill>
            <a:srgbClr val="2E3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44" name="TextBox 43"/>
          <p:cNvSpPr>
            <a:spLocks noGrp="1"/>
          </p:cNvSpPr>
          <p:nvPr>
            <p:custDataLst>
              <p:tags r:id="rId19"/>
            </p:custDataLst>
          </p:nvPr>
        </p:nvSpPr>
        <p:spPr>
          <a:xfrm>
            <a:off x="9681985" y="4727829"/>
            <a:ext cx="1940356" cy="1689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sz="1100" b="1" i="0">
                <a:solidFill>
                  <a:srgbClr val="2E3A8C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MBR / QBR </a:t>
            </a:r>
            <a:endParaRPr sz="1100" b="1" i="0">
              <a:solidFill>
                <a:srgbClr val="2E3A8C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5" name="TextBox 44"/>
          <p:cNvSpPr>
            <a:spLocks noGrp="1"/>
          </p:cNvSpPr>
          <p:nvPr>
            <p:custDataLst>
              <p:tags r:id="rId20"/>
            </p:custDataLst>
          </p:nvPr>
        </p:nvSpPr>
        <p:spPr>
          <a:xfrm>
            <a:off x="9681984" y="5130165"/>
            <a:ext cx="1940356" cy="10140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sz="900" b="1" i="0">
                <a:solidFill>
                  <a:srgbClr val="2E3A8C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</a:t>
            </a:r>
            <a:r>
              <a:rPr sz="900" b="1" i="0">
                <a:solidFill>
                  <a:srgbClr val="1E293B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Monthly (MBR): </a:t>
            </a:r>
            <a:r>
              <a:rPr sz="900" b="0" i="0">
                <a:solidFill>
                  <a:srgbClr val="475569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usage, latency, cost, anomalies, quick wins.</a:t>
            </a:r>
            <a:endParaRPr sz="900" b="0" i="0">
              <a:solidFill>
                <a:srgbClr val="475569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sz="900" b="1" i="0">
                <a:solidFill>
                  <a:srgbClr val="2E3A8C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</a:t>
            </a:r>
            <a:r>
              <a:rPr sz="900" b="1" i="0">
                <a:solidFill>
                  <a:srgbClr val="1E293B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Quarterly (QBR): </a:t>
            </a:r>
            <a:r>
              <a:rPr sz="900" b="0" i="0">
                <a:solidFill>
                  <a:srgbClr val="475569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expansion roadmap, ROI review, contract refresh.</a:t>
            </a:r>
            <a:endParaRPr sz="900" b="0" i="0">
              <a:solidFill>
                <a:srgbClr val="475569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sz="900" b="1" i="0">
                <a:solidFill>
                  <a:srgbClr val="2E3A8C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</a:t>
            </a:r>
            <a:r>
              <a:rPr sz="900" b="1" i="0">
                <a:solidFill>
                  <a:srgbClr val="1E293B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Insights feed product roadmap </a:t>
            </a:r>
            <a:r>
              <a:rPr sz="900" b="0" i="0">
                <a:solidFill>
                  <a:srgbClr val="475569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(coverage, latency, governance).</a:t>
            </a:r>
            <a:endParaRPr sz="900" b="0" i="0">
              <a:solidFill>
                <a:srgbClr val="475569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Rectangle 2"/>
          <p:cNvSpPr>
            <a:spLocks noGrp="1"/>
          </p:cNvSpPr>
          <p:nvPr/>
        </p:nvSpPr>
        <p:spPr>
          <a:xfrm>
            <a:off x="457518" y="320040"/>
            <a:ext cx="384048" cy="384048"/>
          </a:xfrm>
          <a:prstGeom prst="rect">
            <a:avLst/>
          </a:prstGeom>
          <a:solidFill>
            <a:srgbClr val="0F6B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4" name="TextBox 3"/>
          <p:cNvSpPr>
            <a:spLocks noGrp="1"/>
          </p:cNvSpPr>
          <p:nvPr/>
        </p:nvSpPr>
        <p:spPr>
          <a:xfrm>
            <a:off x="457518" y="358394"/>
            <a:ext cx="384048" cy="3073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FFFFFF"/>
                </a:solidFill>
              </a:defRPr>
            </a:pPr>
            <a:r>
              <a:rPr lang="en-US" sz="20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</a:t>
            </a:r>
            <a:endParaRPr lang="en-US" sz="2000" b="1" i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" name="TextBox 4"/>
          <p:cNvSpPr>
            <a:spLocks noGrp="1"/>
          </p:cNvSpPr>
          <p:nvPr/>
        </p:nvSpPr>
        <p:spPr>
          <a:xfrm>
            <a:off x="933006" y="419989"/>
            <a:ext cx="8229600" cy="1841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0F6B78"/>
                </a:solidFill>
              </a:defRPr>
            </a:pPr>
            <a:r>
              <a:rPr sz="1200" b="1" i="0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ACCOUNT ARCHITECTURE  ·  ecosystem and search-demand map</a:t>
            </a:r>
            <a:endParaRPr sz="1200" b="1" i="0">
              <a:solidFill>
                <a:srgbClr val="0F6B78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TextBox 5"/>
          <p:cNvSpPr>
            <a:spLocks noGrp="1"/>
          </p:cNvSpPr>
          <p:nvPr/>
        </p:nvSpPr>
        <p:spPr>
          <a:xfrm>
            <a:off x="457518" y="857758"/>
            <a:ext cx="11274552" cy="3835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223B50"/>
                </a:solidFill>
              </a:defRPr>
            </a:pPr>
            <a:r>
              <a:rPr sz="240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Alibaba centers</a:t>
            </a:r>
            <a:r>
              <a:rPr sz="240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with</a:t>
            </a:r>
            <a:r>
              <a:rPr sz="240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240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various</a:t>
            </a:r>
            <a:r>
              <a:rPr sz="240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240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demands</a:t>
            </a:r>
            <a:endParaRPr sz="2400" b="1" i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7" name="Rounded Rectangle 26"/>
          <p:cNvSpPr>
            <a:spLocks noGrp="1"/>
          </p:cNvSpPr>
          <p:nvPr/>
        </p:nvSpPr>
        <p:spPr>
          <a:xfrm>
            <a:off x="457518" y="1523365"/>
            <a:ext cx="7616952" cy="384048"/>
          </a:xfrm>
          <a:prstGeom prst="roundRect">
            <a:avLst>
              <a:gd name="adj" fmla="val 4000"/>
            </a:avLst>
          </a:prstGeom>
          <a:solidFill>
            <a:srgbClr val="1732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28" name="TextBox 27"/>
          <p:cNvSpPr>
            <a:spLocks noGrp="1"/>
          </p:cNvSpPr>
          <p:nvPr/>
        </p:nvSpPr>
        <p:spPr>
          <a:xfrm>
            <a:off x="567246" y="1638554"/>
            <a:ext cx="1479499" cy="1536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FFFFFF"/>
                </a:solidFill>
              </a:defRPr>
            </a:pPr>
            <a:r>
              <a:rPr sz="10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Business unit / product</a:t>
            </a:r>
            <a:endParaRPr sz="1000" b="1" i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9" name="TextBox 28"/>
          <p:cNvSpPr>
            <a:spLocks noGrp="1"/>
          </p:cNvSpPr>
          <p:nvPr/>
        </p:nvSpPr>
        <p:spPr>
          <a:xfrm>
            <a:off x="2046745" y="1638554"/>
            <a:ext cx="1035649" cy="1536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FFFFFF"/>
                </a:solidFill>
              </a:defRPr>
            </a:pPr>
            <a:r>
              <a:rPr sz="10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Primary buyer</a:t>
            </a:r>
            <a:endParaRPr sz="1000" b="1" i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0" name="TextBox 29"/>
          <p:cNvSpPr>
            <a:spLocks noGrp="1"/>
          </p:cNvSpPr>
          <p:nvPr/>
        </p:nvSpPr>
        <p:spPr>
          <a:xfrm>
            <a:off x="3082394" y="1638554"/>
            <a:ext cx="2219248" cy="1536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FFFFFF"/>
                </a:solidFill>
              </a:defRPr>
            </a:pPr>
            <a:r>
              <a:rPr sz="10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Search demand</a:t>
            </a:r>
            <a:endParaRPr sz="1000" b="1" i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1" name="TextBox 30"/>
          <p:cNvSpPr>
            <a:spLocks noGrp="1"/>
          </p:cNvSpPr>
          <p:nvPr/>
        </p:nvSpPr>
        <p:spPr>
          <a:xfrm>
            <a:off x="5301643" y="1638554"/>
            <a:ext cx="1331549" cy="1536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FFFFFF"/>
                </a:solidFill>
              </a:defRPr>
            </a:pPr>
            <a:r>
              <a:rPr sz="10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Alibaba advantage</a:t>
            </a:r>
            <a:endParaRPr sz="1000" b="1" i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2" name="TextBox 31"/>
          <p:cNvSpPr>
            <a:spLocks noGrp="1"/>
          </p:cNvSpPr>
          <p:nvPr/>
        </p:nvSpPr>
        <p:spPr>
          <a:xfrm>
            <a:off x="6633192" y="1638554"/>
            <a:ext cx="1331549" cy="1536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FFFFFF"/>
                </a:solidFill>
              </a:defRPr>
            </a:pPr>
            <a:r>
              <a:rPr sz="10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You.com implication</a:t>
            </a:r>
            <a:endParaRPr sz="1000" b="1" i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3" name="Rounded Rectangle 32"/>
          <p:cNvSpPr>
            <a:spLocks noGrp="1"/>
          </p:cNvSpPr>
          <p:nvPr/>
        </p:nvSpPr>
        <p:spPr>
          <a:xfrm>
            <a:off x="457518" y="1953133"/>
            <a:ext cx="7616952" cy="6217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34" name="Rectangle 33"/>
          <p:cNvSpPr>
            <a:spLocks noGrp="1"/>
          </p:cNvSpPr>
          <p:nvPr/>
        </p:nvSpPr>
        <p:spPr>
          <a:xfrm>
            <a:off x="457518" y="1953133"/>
            <a:ext cx="82296" cy="621792"/>
          </a:xfrm>
          <a:prstGeom prst="rect">
            <a:avLst/>
          </a:prstGeom>
          <a:solidFill>
            <a:srgbClr val="4C8A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35" name="TextBox 34"/>
          <p:cNvSpPr>
            <a:spLocks noGrp="1"/>
          </p:cNvSpPr>
          <p:nvPr/>
        </p:nvSpPr>
        <p:spPr>
          <a:xfrm>
            <a:off x="567246" y="2104009"/>
            <a:ext cx="1479499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223B50"/>
                </a:solidFill>
              </a:defRPr>
            </a:pPr>
            <a:r>
              <a:rPr sz="95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AIDC: Alibaba.com / AliExpress / Lazada</a:t>
            </a:r>
            <a:endParaRPr sz="950" b="1" i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6" name="TextBox 35"/>
          <p:cNvSpPr>
            <a:spLocks noGrp="1"/>
          </p:cNvSpPr>
          <p:nvPr/>
        </p:nvSpPr>
        <p:spPr>
          <a:xfrm>
            <a:off x="2046745" y="2109089"/>
            <a:ext cx="1035649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Merchant product / regional GM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7" name="TextBox 36"/>
          <p:cNvSpPr>
            <a:spLocks noGrp="1"/>
          </p:cNvSpPr>
          <p:nvPr/>
        </p:nvSpPr>
        <p:spPr>
          <a:xfrm>
            <a:off x="3082394" y="2109089"/>
            <a:ext cx="2219248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Global market, price, policy, competitor and multilingual seller support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8" name="TextBox 37"/>
          <p:cNvSpPr>
            <a:spLocks noGrp="1"/>
          </p:cNvSpPr>
          <p:nvPr/>
        </p:nvSpPr>
        <p:spPr>
          <a:xfrm>
            <a:off x="5301643" y="2104009"/>
            <a:ext cx="1331549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C8A73"/>
                </a:solidFill>
              </a:defRPr>
            </a:pPr>
            <a:r>
              <a:rPr sz="950" b="1" i="0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Commerce data, workflow and distribution</a:t>
            </a:r>
            <a:endParaRPr sz="950" b="1" i="0">
              <a:solidFill>
                <a:srgbClr val="4C8A73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9" name="TextBox 38"/>
          <p:cNvSpPr>
            <a:spLocks noGrp="1"/>
          </p:cNvSpPr>
          <p:nvPr/>
        </p:nvSpPr>
        <p:spPr>
          <a:xfrm>
            <a:off x="6633192" y="2109089"/>
            <a:ext cx="1331549" cy="46268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P0 direct wedge: global Search / Research behind the agent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0" name="Rounded Rectangle 39"/>
          <p:cNvSpPr>
            <a:spLocks noGrp="1"/>
          </p:cNvSpPr>
          <p:nvPr/>
        </p:nvSpPr>
        <p:spPr>
          <a:xfrm>
            <a:off x="457518" y="2620645"/>
            <a:ext cx="7616952" cy="6217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41" name="Rectangle 40"/>
          <p:cNvSpPr>
            <a:spLocks noGrp="1"/>
          </p:cNvSpPr>
          <p:nvPr/>
        </p:nvSpPr>
        <p:spPr>
          <a:xfrm>
            <a:off x="457518" y="2620645"/>
            <a:ext cx="82296" cy="621792"/>
          </a:xfrm>
          <a:prstGeom prst="rect">
            <a:avLst/>
          </a:prstGeom>
          <a:solidFill>
            <a:srgbClr val="4C8A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42" name="TextBox 41"/>
          <p:cNvSpPr>
            <a:spLocks noGrp="1"/>
          </p:cNvSpPr>
          <p:nvPr/>
        </p:nvSpPr>
        <p:spPr>
          <a:xfrm>
            <a:off x="567246" y="2771521"/>
            <a:ext cx="1479499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223B50"/>
                </a:solidFill>
              </a:defRPr>
            </a:pPr>
            <a:r>
              <a:rPr sz="95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Alibaba Cloud: Qwen / Model Studio</a:t>
            </a:r>
            <a:endParaRPr sz="950" b="1" i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3" name="TextBox 42"/>
          <p:cNvSpPr>
            <a:spLocks noGrp="1"/>
          </p:cNvSpPr>
          <p:nvPr/>
        </p:nvSpPr>
        <p:spPr>
          <a:xfrm>
            <a:off x="2046745" y="2776601"/>
            <a:ext cx="1035649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AI platform / product / engineering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4" name="TextBox 43"/>
          <p:cNvSpPr>
            <a:spLocks noGrp="1"/>
          </p:cNvSpPr>
          <p:nvPr/>
        </p:nvSpPr>
        <p:spPr>
          <a:xfrm>
            <a:off x="3082394" y="2776601"/>
            <a:ext cx="2219248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Agent web search, tool calling and enterprise grounding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5" name="TextBox 44"/>
          <p:cNvSpPr>
            <a:spLocks noGrp="1"/>
          </p:cNvSpPr>
          <p:nvPr/>
        </p:nvSpPr>
        <p:spPr>
          <a:xfrm>
            <a:off x="5301643" y="2771521"/>
            <a:ext cx="1331549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C8A73"/>
                </a:solidFill>
              </a:defRPr>
            </a:pPr>
            <a:r>
              <a:rPr sz="950" b="1" i="0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Qwen, Model Studio and cloud enterprise reach</a:t>
            </a:r>
            <a:endParaRPr sz="950" b="1" i="0">
              <a:solidFill>
                <a:srgbClr val="4C8A73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6" name="TextBox 45"/>
          <p:cNvSpPr>
            <a:spLocks noGrp="1"/>
          </p:cNvSpPr>
          <p:nvPr/>
        </p:nvSpPr>
        <p:spPr>
          <a:xfrm>
            <a:off x="6633192" y="2775217"/>
            <a:ext cx="1331549" cy="4654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lang="en-US"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P0 </a:t>
            </a: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Strategic partner route; optional premium global evidence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7" name="Rounded Rectangle 46"/>
          <p:cNvSpPr>
            <a:spLocks noGrp="1"/>
          </p:cNvSpPr>
          <p:nvPr/>
        </p:nvSpPr>
        <p:spPr>
          <a:xfrm>
            <a:off x="457518" y="3288157"/>
            <a:ext cx="7616952" cy="6217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48" name="Rectangle 47"/>
          <p:cNvSpPr>
            <a:spLocks noGrp="1"/>
          </p:cNvSpPr>
          <p:nvPr/>
        </p:nvSpPr>
        <p:spPr>
          <a:xfrm>
            <a:off x="457518" y="3288157"/>
            <a:ext cx="82296" cy="621792"/>
          </a:xfrm>
          <a:prstGeom prst="rect">
            <a:avLst/>
          </a:prstGeom>
          <a:solidFill>
            <a:srgbClr val="5472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49" name="TextBox 48"/>
          <p:cNvSpPr>
            <a:spLocks noGrp="1"/>
          </p:cNvSpPr>
          <p:nvPr/>
        </p:nvSpPr>
        <p:spPr>
          <a:xfrm>
            <a:off x="567246" y="3519043"/>
            <a:ext cx="1479499" cy="1600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223B50"/>
                </a:solidFill>
              </a:defRPr>
            </a:pPr>
            <a:r>
              <a:rPr sz="95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DingTalk enterprise agents</a:t>
            </a:r>
            <a:endParaRPr sz="950" b="1" i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0" name="TextBox 49"/>
          <p:cNvSpPr>
            <a:spLocks noGrp="1"/>
          </p:cNvSpPr>
          <p:nvPr/>
        </p:nvSpPr>
        <p:spPr>
          <a:xfrm>
            <a:off x="2046745" y="3444113"/>
            <a:ext cx="1035649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Enterprise AI / product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1" name="TextBox 50"/>
          <p:cNvSpPr>
            <a:spLocks noGrp="1"/>
          </p:cNvSpPr>
          <p:nvPr/>
        </p:nvSpPr>
        <p:spPr>
          <a:xfrm>
            <a:off x="3082394" y="3444113"/>
            <a:ext cx="2219248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Internal K</a:t>
            </a:r>
            <a:r>
              <a:rPr lang="en-US"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nowledge </a:t>
            </a: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B</a:t>
            </a:r>
            <a:r>
              <a:rPr lang="en-US"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ase</a:t>
            </a: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plus fresh external market, legal and news context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2" name="TextBox 51"/>
          <p:cNvSpPr>
            <a:spLocks noGrp="1"/>
          </p:cNvSpPr>
          <p:nvPr/>
        </p:nvSpPr>
        <p:spPr>
          <a:xfrm>
            <a:off x="5301643" y="3439033"/>
            <a:ext cx="1331549" cy="47777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54729A"/>
                </a:solidFill>
              </a:defRPr>
            </a:pPr>
            <a:r>
              <a:rPr sz="95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Collaboration, admin control and enterprise distribution</a:t>
            </a:r>
            <a:endParaRPr sz="950" b="1" i="0">
              <a:solidFill>
                <a:srgbClr val="54729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3" name="TextBox 52"/>
          <p:cNvSpPr>
            <a:spLocks noGrp="1"/>
          </p:cNvSpPr>
          <p:nvPr/>
        </p:nvSpPr>
        <p:spPr>
          <a:xfrm>
            <a:off x="6633192" y="3444113"/>
            <a:ext cx="1331549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lang="en-US"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P1 </a:t>
            </a: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Hybrid RAG connector: KB + local + global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4" name="Rounded Rectangle 53"/>
          <p:cNvSpPr>
            <a:spLocks noGrp="1"/>
          </p:cNvSpPr>
          <p:nvPr/>
        </p:nvSpPr>
        <p:spPr>
          <a:xfrm>
            <a:off x="457518" y="3955669"/>
            <a:ext cx="7616952" cy="6217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55" name="Rectangle 54"/>
          <p:cNvSpPr>
            <a:spLocks noGrp="1"/>
          </p:cNvSpPr>
          <p:nvPr/>
        </p:nvSpPr>
        <p:spPr>
          <a:xfrm>
            <a:off x="457518" y="3955669"/>
            <a:ext cx="82296" cy="621792"/>
          </a:xfrm>
          <a:prstGeom prst="rect">
            <a:avLst/>
          </a:prstGeom>
          <a:solidFill>
            <a:srgbClr val="5472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56" name="TextBox 55"/>
          <p:cNvSpPr>
            <a:spLocks noGrp="1"/>
          </p:cNvSpPr>
          <p:nvPr/>
        </p:nvSpPr>
        <p:spPr>
          <a:xfrm>
            <a:off x="567246" y="4186555"/>
            <a:ext cx="1479499" cy="1600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223B50"/>
                </a:solidFill>
              </a:defRPr>
            </a:pPr>
            <a:r>
              <a:rPr sz="95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Cainiao global logistics</a:t>
            </a:r>
            <a:endParaRPr sz="950" b="1" i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7" name="TextBox 56"/>
          <p:cNvSpPr>
            <a:spLocks noGrp="1"/>
          </p:cNvSpPr>
          <p:nvPr/>
        </p:nvSpPr>
        <p:spPr>
          <a:xfrm>
            <a:off x="2046745" y="4111625"/>
            <a:ext cx="1035649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Operations / risk / control tower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8" name="TextBox 57"/>
          <p:cNvSpPr>
            <a:spLocks noGrp="1"/>
          </p:cNvSpPr>
          <p:nvPr/>
        </p:nvSpPr>
        <p:spPr>
          <a:xfrm>
            <a:off x="3082394" y="4111625"/>
            <a:ext cx="2219248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Customs, carriers, sanctions, trade rules and disruption intelligence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9" name="TextBox 58"/>
          <p:cNvSpPr>
            <a:spLocks noGrp="1"/>
          </p:cNvSpPr>
          <p:nvPr/>
        </p:nvSpPr>
        <p:spPr>
          <a:xfrm>
            <a:off x="5301643" y="4026218"/>
            <a:ext cx="1331549" cy="4806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54729A"/>
                </a:solidFill>
              </a:defRPr>
            </a:pPr>
            <a:r>
              <a:rPr sz="95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Logistics network and first-party operating data</a:t>
            </a:r>
            <a:endParaRPr sz="950" b="1" i="0">
              <a:solidFill>
                <a:srgbClr val="54729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0" name="TextBox 59"/>
          <p:cNvSpPr>
            <a:spLocks noGrp="1"/>
          </p:cNvSpPr>
          <p:nvPr/>
        </p:nvSpPr>
        <p:spPr>
          <a:xfrm>
            <a:off x="6633192" y="4111625"/>
            <a:ext cx="1331549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</a:t>
            </a:r>
            <a:r>
              <a:rPr lang="en-US"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2</a:t>
            </a: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monitoring / alert pilot with global evidence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1" name="Rounded Rectangle 60"/>
          <p:cNvSpPr>
            <a:spLocks noGrp="1"/>
          </p:cNvSpPr>
          <p:nvPr/>
        </p:nvSpPr>
        <p:spPr>
          <a:xfrm>
            <a:off x="457518" y="4623181"/>
            <a:ext cx="7616952" cy="6217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62" name="Rectangle 61"/>
          <p:cNvSpPr>
            <a:spLocks noGrp="1"/>
          </p:cNvSpPr>
          <p:nvPr/>
        </p:nvSpPr>
        <p:spPr>
          <a:xfrm>
            <a:off x="457518" y="4623181"/>
            <a:ext cx="82296" cy="621792"/>
          </a:xfrm>
          <a:prstGeom prst="rect">
            <a:avLst/>
          </a:prstGeom>
          <a:solidFill>
            <a:srgbClr val="C78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63" name="TextBox 62"/>
          <p:cNvSpPr>
            <a:spLocks noGrp="1"/>
          </p:cNvSpPr>
          <p:nvPr/>
        </p:nvSpPr>
        <p:spPr>
          <a:xfrm>
            <a:off x="567246" y="4774057"/>
            <a:ext cx="1479499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223B50"/>
                </a:solidFill>
              </a:defRPr>
            </a:pPr>
            <a:r>
              <a:rPr sz="95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Taobao / Tmall / 1688 / Quark</a:t>
            </a:r>
            <a:endParaRPr sz="950" b="1" i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4" name="TextBox 63"/>
          <p:cNvSpPr>
            <a:spLocks noGrp="1"/>
          </p:cNvSpPr>
          <p:nvPr/>
        </p:nvSpPr>
        <p:spPr>
          <a:xfrm>
            <a:off x="2046745" y="4779137"/>
            <a:ext cx="1035649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China commerce / search product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5" name="TextBox 64"/>
          <p:cNvSpPr>
            <a:spLocks noGrp="1"/>
          </p:cNvSpPr>
          <p:nvPr/>
        </p:nvSpPr>
        <p:spPr>
          <a:xfrm>
            <a:off x="3082394" y="4779137"/>
            <a:ext cx="2219248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Domestic product, merchant, Chinese web and consumer content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6" name="TextBox 65"/>
          <p:cNvSpPr>
            <a:spLocks noGrp="1"/>
          </p:cNvSpPr>
          <p:nvPr/>
        </p:nvSpPr>
        <p:spPr>
          <a:xfrm>
            <a:off x="5301643" y="4693730"/>
            <a:ext cx="1331549" cy="4806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C78F3F"/>
                </a:solidFill>
              </a:defRPr>
            </a:pPr>
            <a:r>
              <a:rPr sz="950" b="1" i="0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Deep local index, ecosystem data and consumer reach</a:t>
            </a:r>
            <a:endParaRPr sz="950" b="1" i="0">
              <a:solidFill>
                <a:srgbClr val="C78F3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7" name="TextBox 66"/>
          <p:cNvSpPr>
            <a:spLocks noGrp="1"/>
          </p:cNvSpPr>
          <p:nvPr/>
        </p:nvSpPr>
        <p:spPr>
          <a:xfrm>
            <a:off x="6633192" y="4777753"/>
            <a:ext cx="1331549" cy="4654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lang="en-US"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P3 </a:t>
            </a: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Local primary; only global or citation-sensitive exceptions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8" name="Rounded Rectangle 67"/>
          <p:cNvSpPr>
            <a:spLocks noGrp="1"/>
          </p:cNvSpPr>
          <p:nvPr/>
        </p:nvSpPr>
        <p:spPr>
          <a:xfrm>
            <a:off x="457518" y="5290693"/>
            <a:ext cx="7616952" cy="6217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69" name="Rectangle 68"/>
          <p:cNvSpPr>
            <a:spLocks noGrp="1"/>
          </p:cNvSpPr>
          <p:nvPr/>
        </p:nvSpPr>
        <p:spPr>
          <a:xfrm>
            <a:off x="457518" y="5290693"/>
            <a:ext cx="82296" cy="621792"/>
          </a:xfrm>
          <a:prstGeom prst="rect">
            <a:avLst/>
          </a:prstGeom>
          <a:solidFill>
            <a:srgbClr val="C78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70" name="TextBox 69"/>
          <p:cNvSpPr>
            <a:spLocks noGrp="1"/>
          </p:cNvSpPr>
          <p:nvPr/>
        </p:nvSpPr>
        <p:spPr>
          <a:xfrm>
            <a:off x="567246" y="5441569"/>
            <a:ext cx="1479499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223B50"/>
                </a:solidFill>
              </a:defRPr>
            </a:pPr>
            <a:r>
              <a:rPr sz="95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Group strategy / legal / compliance</a:t>
            </a:r>
            <a:endParaRPr sz="950" b="1" i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1" name="TextBox 70"/>
          <p:cNvSpPr>
            <a:spLocks noGrp="1"/>
          </p:cNvSpPr>
          <p:nvPr/>
        </p:nvSpPr>
        <p:spPr>
          <a:xfrm>
            <a:off x="2046745" y="5446649"/>
            <a:ext cx="1035649" cy="309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Strategy, legal ops and risk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2" name="TextBox 71"/>
          <p:cNvSpPr>
            <a:spLocks noGrp="1"/>
          </p:cNvSpPr>
          <p:nvPr/>
        </p:nvSpPr>
        <p:spPr>
          <a:xfrm>
            <a:off x="3082394" y="5524119"/>
            <a:ext cx="2219248" cy="1549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Filings, regulation</a:t>
            </a:r>
            <a:r>
              <a:rPr lang="en-US"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and</a:t>
            </a: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market  research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3" name="TextBox 72"/>
          <p:cNvSpPr>
            <a:spLocks noGrp="1"/>
          </p:cNvSpPr>
          <p:nvPr/>
        </p:nvSpPr>
        <p:spPr>
          <a:xfrm>
            <a:off x="5301643" y="5441569"/>
            <a:ext cx="1331549" cy="47777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C78F3F"/>
                </a:solidFill>
              </a:defRPr>
            </a:pPr>
            <a:r>
              <a:rPr sz="950" b="1" i="0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Internal context and access to authority sources</a:t>
            </a:r>
            <a:endParaRPr sz="950" b="1" i="0">
              <a:solidFill>
                <a:srgbClr val="C78F3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4" name="TextBox 73"/>
          <p:cNvSpPr>
            <a:spLocks noGrp="1"/>
          </p:cNvSpPr>
          <p:nvPr/>
        </p:nvSpPr>
        <p:spPr>
          <a:xfrm>
            <a:off x="6633192" y="5445265"/>
            <a:ext cx="1331549" cy="4654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F6374"/>
                </a:solidFill>
              </a:defRPr>
            </a:pPr>
            <a:r>
              <a:rPr lang="en-US"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P3 </a:t>
            </a:r>
            <a:r>
              <a:rPr sz="92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Premium Research + licensed evidence; lower volume, high value</a:t>
            </a:r>
            <a:endParaRPr sz="92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5" name="TextBox 74"/>
          <p:cNvSpPr>
            <a:spLocks noGrp="1"/>
          </p:cNvSpPr>
          <p:nvPr/>
        </p:nvSpPr>
        <p:spPr>
          <a:xfrm>
            <a:off x="584518" y="6627368"/>
            <a:ext cx="11274552" cy="230505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8FA1AA"/>
                </a:solidFill>
              </a:defRPr>
            </a:pPr>
            <a:r>
              <a:rPr sz="750" b="1" i="0">
                <a:solidFill>
                  <a:srgbClr val="8FA1A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Sources: Alibaba Group FY2025 annual report and public business pages  ·  Alibaba Cloud Model Studio / Qwen, DingTalk, AIDC and Cainiao public materials  ·  You.com API documentation  ·  Buying-center map is a discovery hypothesis.</a:t>
            </a:r>
            <a:endParaRPr sz="750" b="1" i="0">
              <a:solidFill>
                <a:srgbClr val="8FA1A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6" name="Rounded Rectangle 25"/>
          <p:cNvSpPr>
            <a:spLocks noGrp="1"/>
          </p:cNvSpPr>
          <p:nvPr/>
        </p:nvSpPr>
        <p:spPr>
          <a:xfrm>
            <a:off x="8284845" y="1523365"/>
            <a:ext cx="3448685" cy="10490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2" name="Rectangle 26"/>
          <p:cNvSpPr>
            <a:spLocks noGrp="1"/>
          </p:cNvSpPr>
          <p:nvPr/>
        </p:nvSpPr>
        <p:spPr>
          <a:xfrm>
            <a:off x="8284845" y="1523365"/>
            <a:ext cx="3375025" cy="86360"/>
          </a:xfrm>
          <a:prstGeom prst="rect">
            <a:avLst/>
          </a:prstGeom>
          <a:solidFill>
            <a:srgbClr val="5472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7" name="TextBox 27"/>
          <p:cNvSpPr>
            <a:spLocks noGrp="1"/>
          </p:cNvSpPr>
          <p:nvPr/>
        </p:nvSpPr>
        <p:spPr>
          <a:xfrm>
            <a:off x="8394383" y="1669669"/>
            <a:ext cx="1940356" cy="1689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54729A"/>
                </a:solidFill>
              </a:defRPr>
            </a:pPr>
            <a:r>
              <a:rPr sz="1100" b="1" i="0">
                <a:solidFill>
                  <a:srgbClr val="54729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Quark / local route</a:t>
            </a:r>
            <a:endParaRPr sz="1100" b="1" i="0">
              <a:solidFill>
                <a:srgbClr val="54729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8" name="TextBox 28"/>
          <p:cNvSpPr>
            <a:spLocks noGrp="1"/>
          </p:cNvSpPr>
          <p:nvPr/>
        </p:nvSpPr>
        <p:spPr>
          <a:xfrm>
            <a:off x="8394383" y="1907540"/>
            <a:ext cx="2990215" cy="5829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 sz="950" b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5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Default for China-local commerce and consumer queries.</a:t>
            </a:r>
            <a:endParaRPr sz="95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 sz="950" b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5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Alibaba first-party data + native Chinese index.</a:t>
            </a:r>
            <a:endParaRPr sz="95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 sz="950" b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5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Lowest-cost route for commodity lookup.</a:t>
            </a:r>
            <a:endParaRPr sz="95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9" name="Rounded Rectangle 29"/>
          <p:cNvSpPr>
            <a:spLocks noGrp="1"/>
          </p:cNvSpPr>
          <p:nvPr/>
        </p:nvSpPr>
        <p:spPr>
          <a:xfrm>
            <a:off x="8284845" y="2620645"/>
            <a:ext cx="3448685" cy="10591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10" name="Rectangle 30"/>
          <p:cNvSpPr>
            <a:spLocks noGrp="1"/>
          </p:cNvSpPr>
          <p:nvPr/>
        </p:nvSpPr>
        <p:spPr>
          <a:xfrm>
            <a:off x="8284845" y="2620645"/>
            <a:ext cx="3375025" cy="76200"/>
          </a:xfrm>
          <a:prstGeom prst="rect">
            <a:avLst/>
          </a:prstGeom>
          <a:solidFill>
            <a:srgbClr val="0F6B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11" name="TextBox 31"/>
          <p:cNvSpPr>
            <a:spLocks noGrp="1"/>
          </p:cNvSpPr>
          <p:nvPr/>
        </p:nvSpPr>
        <p:spPr>
          <a:xfrm>
            <a:off x="8394383" y="2766949"/>
            <a:ext cx="1940356" cy="1689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0F6B78"/>
                </a:solidFill>
              </a:defRPr>
            </a:pPr>
            <a:r>
              <a:rPr sz="1100" b="1" i="0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You Search route</a:t>
            </a:r>
            <a:endParaRPr sz="1100" b="1" i="0">
              <a:solidFill>
                <a:srgbClr val="0F6B78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2" name="TextBox 32"/>
          <p:cNvSpPr>
            <a:spLocks noGrp="1"/>
          </p:cNvSpPr>
          <p:nvPr/>
        </p:nvSpPr>
        <p:spPr>
          <a:xfrm>
            <a:off x="8394383" y="2999740"/>
            <a:ext cx="3339465" cy="5829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 sz="950" b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5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Global, multilingual and fresh structured web.</a:t>
            </a:r>
            <a:endParaRPr sz="95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 sz="950" b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5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AIDC, Cainiao and DingTalk agent lookup.</a:t>
            </a:r>
            <a:endParaRPr sz="95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 sz="950" b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5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Premium only where coverage changes the outcome.</a:t>
            </a:r>
            <a:endParaRPr sz="95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3" name="Rounded Rectangle 33"/>
          <p:cNvSpPr>
            <a:spLocks noGrp="1"/>
          </p:cNvSpPr>
          <p:nvPr/>
        </p:nvSpPr>
        <p:spPr>
          <a:xfrm>
            <a:off x="8284845" y="3754120"/>
            <a:ext cx="3448685" cy="10820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14" name="Rectangle 34"/>
          <p:cNvSpPr>
            <a:spLocks noGrp="1"/>
          </p:cNvSpPr>
          <p:nvPr/>
        </p:nvSpPr>
        <p:spPr>
          <a:xfrm>
            <a:off x="8284845" y="3754120"/>
            <a:ext cx="3375025" cy="81280"/>
          </a:xfrm>
          <a:prstGeom prst="rect">
            <a:avLst/>
          </a:prstGeom>
          <a:solidFill>
            <a:srgbClr val="C78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15" name="TextBox 35"/>
          <p:cNvSpPr>
            <a:spLocks noGrp="1"/>
          </p:cNvSpPr>
          <p:nvPr/>
        </p:nvSpPr>
        <p:spPr>
          <a:xfrm>
            <a:off x="8394383" y="3900424"/>
            <a:ext cx="1940356" cy="1689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C78F3F"/>
                </a:solidFill>
              </a:defRPr>
            </a:pPr>
            <a:r>
              <a:rPr sz="1100" b="1" i="0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You Research route</a:t>
            </a:r>
            <a:endParaRPr sz="1100" b="1" i="0">
              <a:solidFill>
                <a:srgbClr val="C78F3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6" name="TextBox 36"/>
          <p:cNvSpPr>
            <a:spLocks noGrp="1"/>
          </p:cNvSpPr>
          <p:nvPr/>
        </p:nvSpPr>
        <p:spPr>
          <a:xfrm>
            <a:off x="8394383" y="4196080"/>
            <a:ext cx="3097530" cy="5829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 sz="950" b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5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Multi-hop, citation-sensitive synthesis.</a:t>
            </a:r>
            <a:endParaRPr sz="95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 sz="950" b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5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Strategy, legal, compliance and market-entry research.</a:t>
            </a:r>
            <a:endParaRPr sz="95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 sz="950" b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5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Measure supported answers and decision time saved.</a:t>
            </a:r>
            <a:endParaRPr sz="95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7" name="Rounded Rectangle 37"/>
          <p:cNvSpPr>
            <a:spLocks noGrp="1"/>
          </p:cNvSpPr>
          <p:nvPr/>
        </p:nvSpPr>
        <p:spPr>
          <a:xfrm>
            <a:off x="8284845" y="4897755"/>
            <a:ext cx="3448685" cy="109093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18" name="Rectangle 38"/>
          <p:cNvSpPr>
            <a:spLocks noGrp="1"/>
          </p:cNvSpPr>
          <p:nvPr/>
        </p:nvSpPr>
        <p:spPr>
          <a:xfrm>
            <a:off x="8284845" y="4897755"/>
            <a:ext cx="3375025" cy="76200"/>
          </a:xfrm>
          <a:prstGeom prst="rect">
            <a:avLst/>
          </a:prstGeom>
          <a:solidFill>
            <a:srgbClr val="4C8A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19" name="TextBox 39"/>
          <p:cNvSpPr>
            <a:spLocks noGrp="1"/>
          </p:cNvSpPr>
          <p:nvPr/>
        </p:nvSpPr>
        <p:spPr>
          <a:xfrm>
            <a:off x="8394383" y="5044059"/>
            <a:ext cx="1940356" cy="1689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4C8A73"/>
                </a:solidFill>
              </a:defRPr>
            </a:pPr>
            <a:r>
              <a:rPr sz="1100" b="1" i="0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Domain evidence route</a:t>
            </a:r>
            <a:endParaRPr sz="1100" b="1" i="0">
              <a:solidFill>
                <a:srgbClr val="4C8A73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0" name="TextBox 40"/>
          <p:cNvSpPr>
            <a:spLocks noGrp="1"/>
          </p:cNvSpPr>
          <p:nvPr/>
        </p:nvSpPr>
        <p:spPr>
          <a:xfrm>
            <a:off x="8394383" y="5290820"/>
            <a:ext cx="3265805" cy="5829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 sz="950" b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5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Finance, legal, logistics and authority sources.</a:t>
            </a:r>
            <a:endParaRPr sz="95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 sz="950" b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5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Route Wind / FactSet / Westlaw and domain APIs as needed.</a:t>
            </a:r>
            <a:endParaRPr sz="95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 sz="950" b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50" b="0" i="0">
                <a:solidFill>
                  <a:srgbClr val="4F6374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▸  Compose with web evidence; do not replace.</a:t>
            </a:r>
            <a:endParaRPr sz="950" b="0" i="0">
              <a:solidFill>
                <a:srgbClr val="4F6374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274638" y="182880"/>
            <a:ext cx="393192" cy="393192"/>
          </a:xfrm>
          <a:prstGeom prst="rect">
            <a:avLst/>
          </a:prstGeom>
          <a:solidFill>
            <a:srgbClr val="006F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4638" y="260603"/>
            <a:ext cx="393192" cy="2152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Aptos"/>
              </a:rPr>
              <a:t>D</a:t>
            </a:r>
            <a:endParaRPr sz="1400" b="1">
              <a:solidFill>
                <a:srgbClr val="FFFFFF"/>
              </a:solidFill>
              <a:latin typeface="Apto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4638" y="594360"/>
            <a:ext cx="393192" cy="22860"/>
          </a:xfrm>
          <a:prstGeom prst="rect">
            <a:avLst/>
          </a:prstGeom>
          <a:solidFill>
            <a:srgbClr val="E4F2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86701" y="292608"/>
            <a:ext cx="6675120" cy="1352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80" b="1">
                <a:solidFill>
                  <a:srgbClr val="006F7B"/>
                </a:solidFill>
                <a:latin typeface="Aptos"/>
              </a:rPr>
              <a:t>Web Search Integration Strategy &amp; Evaluation Framework</a:t>
            </a:r>
            <a:endParaRPr sz="880" b="1">
              <a:solidFill>
                <a:srgbClr val="006F7B"/>
              </a:solidFill>
              <a:latin typeface="Apto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3781" y="722376"/>
            <a:ext cx="10881360" cy="2736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780" b="1">
                <a:solidFill>
                  <a:srgbClr val="0D2B45"/>
                </a:solidFill>
                <a:latin typeface="Aptos"/>
              </a:rPr>
              <a:t>Leveraging You.com Open-Source Harness for LLM Grounding</a:t>
            </a:r>
            <a:endParaRPr sz="1780" b="1">
              <a:solidFill>
                <a:srgbClr val="0D2B45"/>
              </a:solidFill>
              <a:latin typeface="Apto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4638" y="1188720"/>
            <a:ext cx="11640312" cy="429768"/>
          </a:xfrm>
          <a:prstGeom prst="rect">
            <a:avLst/>
          </a:prstGeom>
          <a:solidFill>
            <a:srgbClr val="E4F2F3"/>
          </a:solidFill>
          <a:ln w="6985">
            <a:solidFill>
              <a:srgbClr val="006F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638" y="1188720"/>
            <a:ext cx="64008" cy="429768"/>
          </a:xfrm>
          <a:prstGeom prst="rect">
            <a:avLst/>
          </a:prstGeom>
          <a:solidFill>
            <a:srgbClr val="006F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518" y="1316736"/>
            <a:ext cx="11109960" cy="133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70" b="1">
                <a:solidFill>
                  <a:srgbClr val="0D2B45"/>
                </a:solidFill>
                <a:latin typeface="Aptos"/>
              </a:rPr>
              <a:t>Experiment: You.com leads grounded search-chain quality; GLM leads latency.</a:t>
            </a:r>
            <a:endParaRPr sz="870" b="1">
              <a:solidFill>
                <a:srgbClr val="0D2B45"/>
              </a:solidFill>
              <a:latin typeface="Aptos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4224846" y="1664208"/>
            <a:ext cx="3730752" cy="2487168"/>
          </a:xfrm>
          <a:prstGeom prst="rect">
            <a:avLst/>
          </a:prstGeom>
          <a:solidFill>
            <a:srgbClr val="FFFFFF"/>
          </a:solidFill>
          <a:ln w="698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4224846" y="1664208"/>
            <a:ext cx="3730752" cy="68580"/>
          </a:xfrm>
          <a:prstGeom prst="rect">
            <a:avLst/>
          </a:prstGeom>
          <a:solidFill>
            <a:srgbClr val="C98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Rectangle 91"/>
          <p:cNvSpPr/>
          <p:nvPr/>
        </p:nvSpPr>
        <p:spPr>
          <a:xfrm>
            <a:off x="8175054" y="1664208"/>
            <a:ext cx="3739896" cy="2487168"/>
          </a:xfrm>
          <a:prstGeom prst="rect">
            <a:avLst/>
          </a:prstGeom>
          <a:solidFill>
            <a:srgbClr val="FFFFFF"/>
          </a:solidFill>
          <a:ln w="698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Rectangle 92"/>
          <p:cNvSpPr/>
          <p:nvPr/>
        </p:nvSpPr>
        <p:spPr>
          <a:xfrm>
            <a:off x="8175054" y="1664208"/>
            <a:ext cx="3739896" cy="68580"/>
          </a:xfrm>
          <a:prstGeom prst="rect">
            <a:avLst/>
          </a:prstGeom>
          <a:solidFill>
            <a:srgbClr val="4A87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TextBox 93"/>
          <p:cNvSpPr txBox="1"/>
          <p:nvPr/>
        </p:nvSpPr>
        <p:spPr>
          <a:xfrm>
            <a:off x="8339645" y="1828800"/>
            <a:ext cx="3410712" cy="161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876B"/>
                </a:solidFill>
                <a:latin typeface="Aptos"/>
              </a:rPr>
              <a:t>Evaluation Harness Architecture</a:t>
            </a:r>
            <a:endParaRPr sz="1010" b="1">
              <a:solidFill>
                <a:srgbClr val="4A876B"/>
              </a:solidFill>
              <a:latin typeface="Aptos"/>
            </a:endParaRPr>
          </a:p>
        </p:txBody>
      </p:sp>
      <p:sp>
        <p:nvSpPr>
          <p:cNvPr id="95" name="Right Triangle 94"/>
          <p:cNvSpPr/>
          <p:nvPr/>
        </p:nvSpPr>
        <p:spPr>
          <a:xfrm>
            <a:off x="8412798" y="2231136"/>
            <a:ext cx="50292" cy="68580"/>
          </a:xfrm>
          <a:prstGeom prst="rtTriangle">
            <a:avLst/>
          </a:prstGeom>
          <a:solidFill>
            <a:srgbClr val="4A87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TextBox 95"/>
          <p:cNvSpPr txBox="1"/>
          <p:nvPr/>
        </p:nvSpPr>
        <p:spPr>
          <a:xfrm>
            <a:off x="8559102" y="2185416"/>
            <a:ext cx="896112" cy="1041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80" b="1">
                <a:solidFill>
                  <a:srgbClr val="4A876B"/>
                </a:solidFill>
                <a:latin typeface="Aptos"/>
              </a:rPr>
              <a:t>Core reuse</a:t>
            </a:r>
            <a:endParaRPr sz="680" b="1">
              <a:solidFill>
                <a:srgbClr val="4A876B"/>
              </a:solidFill>
              <a:latin typeface="Aptos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9418638" y="2185416"/>
            <a:ext cx="2258568" cy="1009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55" b="0">
                <a:solidFill>
                  <a:srgbClr val="1E303A"/>
                </a:solidFill>
                <a:latin typeface="Aptos"/>
              </a:rPr>
              <a:t>Dataset, BaseSampler, async runner</a:t>
            </a:r>
            <a:endParaRPr sz="655" b="0">
              <a:solidFill>
                <a:srgbClr val="1E303A"/>
              </a:solidFill>
              <a:latin typeface="Aptos"/>
            </a:endParaRPr>
          </a:p>
        </p:txBody>
      </p:sp>
      <p:sp>
        <p:nvSpPr>
          <p:cNvPr id="98" name="Right Triangle 97"/>
          <p:cNvSpPr/>
          <p:nvPr/>
        </p:nvSpPr>
        <p:spPr>
          <a:xfrm>
            <a:off x="8412798" y="2542032"/>
            <a:ext cx="50292" cy="68580"/>
          </a:xfrm>
          <a:prstGeom prst="rtTriangle">
            <a:avLst/>
          </a:prstGeom>
          <a:solidFill>
            <a:srgbClr val="4A87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" name="TextBox 98"/>
          <p:cNvSpPr txBox="1"/>
          <p:nvPr/>
        </p:nvSpPr>
        <p:spPr>
          <a:xfrm>
            <a:off x="8559102" y="2496312"/>
            <a:ext cx="896112" cy="1041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80" b="1">
                <a:solidFill>
                  <a:srgbClr val="4A876B"/>
                </a:solidFill>
                <a:latin typeface="Aptos"/>
              </a:rPr>
              <a:t>Provider paths</a:t>
            </a:r>
            <a:endParaRPr sz="680" b="1">
              <a:solidFill>
                <a:srgbClr val="4A876B"/>
              </a:solidFill>
              <a:latin typeface="Aptos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9418638" y="2496312"/>
            <a:ext cx="2258568" cy="1009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55" b="0">
                <a:solidFill>
                  <a:srgbClr val="1E303A"/>
                </a:solidFill>
                <a:latin typeface="Aptos"/>
              </a:rPr>
              <a:t>You.com, GLM Quark, Qwen opt-in adapters</a:t>
            </a:r>
            <a:endParaRPr sz="655" b="0">
              <a:solidFill>
                <a:srgbClr val="1E303A"/>
              </a:solidFill>
              <a:latin typeface="Aptos"/>
            </a:endParaRPr>
          </a:p>
        </p:txBody>
      </p:sp>
      <p:sp>
        <p:nvSpPr>
          <p:cNvPr id="101" name="Right Triangle 100"/>
          <p:cNvSpPr/>
          <p:nvPr/>
        </p:nvSpPr>
        <p:spPr>
          <a:xfrm>
            <a:off x="8412798" y="2852928"/>
            <a:ext cx="50292" cy="68580"/>
          </a:xfrm>
          <a:prstGeom prst="rtTriangle">
            <a:avLst/>
          </a:prstGeom>
          <a:solidFill>
            <a:srgbClr val="4A87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TextBox 101"/>
          <p:cNvSpPr txBox="1"/>
          <p:nvPr/>
        </p:nvSpPr>
        <p:spPr>
          <a:xfrm>
            <a:off x="8559102" y="2807208"/>
            <a:ext cx="896112" cy="1041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80" b="1">
                <a:solidFill>
                  <a:srgbClr val="4A876B"/>
                </a:solidFill>
                <a:latin typeface="Aptos"/>
              </a:rPr>
              <a:t>Fixed controls</a:t>
            </a:r>
            <a:endParaRPr sz="680" b="1">
              <a:solidFill>
                <a:srgbClr val="4A876B"/>
              </a:solidFill>
              <a:latin typeface="Aptos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9418638" y="2807208"/>
            <a:ext cx="2258568" cy="1009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55" b="0">
                <a:solidFill>
                  <a:srgbClr val="1E303A"/>
                </a:solidFill>
                <a:latin typeface="Aptos"/>
              </a:rPr>
              <a:t>120 bilingual cases; Top-5 explicit chains</a:t>
            </a:r>
            <a:endParaRPr sz="655" b="0">
              <a:solidFill>
                <a:srgbClr val="1E303A"/>
              </a:solidFill>
              <a:latin typeface="Aptos"/>
            </a:endParaRPr>
          </a:p>
        </p:txBody>
      </p:sp>
      <p:sp>
        <p:nvSpPr>
          <p:cNvPr id="104" name="Right Triangle 103"/>
          <p:cNvSpPr/>
          <p:nvPr/>
        </p:nvSpPr>
        <p:spPr>
          <a:xfrm>
            <a:off x="8412798" y="3163824"/>
            <a:ext cx="50292" cy="68580"/>
          </a:xfrm>
          <a:prstGeom prst="rtTriangle">
            <a:avLst/>
          </a:prstGeom>
          <a:solidFill>
            <a:srgbClr val="4A87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5" name="TextBox 104"/>
          <p:cNvSpPr txBox="1"/>
          <p:nvPr/>
        </p:nvSpPr>
        <p:spPr>
          <a:xfrm>
            <a:off x="8559102" y="3118104"/>
            <a:ext cx="896112" cy="1041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80" b="1">
                <a:solidFill>
                  <a:srgbClr val="4A876B"/>
                </a:solidFill>
                <a:latin typeface="Aptos"/>
              </a:rPr>
              <a:t>Dual judge</a:t>
            </a:r>
            <a:endParaRPr sz="680" b="1">
              <a:solidFill>
                <a:srgbClr val="4A876B"/>
              </a:solidFill>
              <a:latin typeface="Aptos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9418638" y="3118104"/>
            <a:ext cx="2258568" cy="1009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55" b="0">
                <a:solidFill>
                  <a:srgbClr val="1E303A"/>
                </a:solidFill>
                <a:latin typeface="Aptos"/>
              </a:rPr>
              <a:t>V1 behavior + V2 provider-evidence grounding</a:t>
            </a:r>
            <a:endParaRPr sz="655" b="0">
              <a:solidFill>
                <a:srgbClr val="1E303A"/>
              </a:solidFill>
              <a:latin typeface="Aptos"/>
            </a:endParaRPr>
          </a:p>
        </p:txBody>
      </p:sp>
      <p:sp>
        <p:nvSpPr>
          <p:cNvPr id="107" name="Right Triangle 106"/>
          <p:cNvSpPr/>
          <p:nvPr/>
        </p:nvSpPr>
        <p:spPr>
          <a:xfrm>
            <a:off x="8412798" y="3474720"/>
            <a:ext cx="50292" cy="68580"/>
          </a:xfrm>
          <a:prstGeom prst="rtTriangle">
            <a:avLst/>
          </a:prstGeom>
          <a:solidFill>
            <a:srgbClr val="4A87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8" name="TextBox 107"/>
          <p:cNvSpPr txBox="1"/>
          <p:nvPr/>
        </p:nvSpPr>
        <p:spPr>
          <a:xfrm>
            <a:off x="8559102" y="3429000"/>
            <a:ext cx="896112" cy="1041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80" b="1">
                <a:solidFill>
                  <a:srgbClr val="4A876B"/>
                </a:solidFill>
                <a:latin typeface="Aptos"/>
              </a:rPr>
              <a:t>Reliability</a:t>
            </a:r>
            <a:endParaRPr sz="680" b="1">
              <a:solidFill>
                <a:srgbClr val="4A876B"/>
              </a:solidFill>
              <a:latin typeface="Aptos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9418638" y="3429000"/>
            <a:ext cx="2258568" cy="1009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55" b="0">
                <a:solidFill>
                  <a:srgbClr val="1E303A"/>
                </a:solidFill>
                <a:latin typeface="Aptos"/>
              </a:rPr>
              <a:t>timeout, retry, 429 cooldown, heartbeat, batches</a:t>
            </a:r>
            <a:endParaRPr sz="655" b="0">
              <a:solidFill>
                <a:srgbClr val="1E303A"/>
              </a:solidFill>
              <a:latin typeface="Aptos"/>
            </a:endParaRPr>
          </a:p>
        </p:txBody>
      </p:sp>
      <p:sp>
        <p:nvSpPr>
          <p:cNvPr id="110" name="Right Triangle 109"/>
          <p:cNvSpPr/>
          <p:nvPr/>
        </p:nvSpPr>
        <p:spPr>
          <a:xfrm>
            <a:off x="8412798" y="3785615"/>
            <a:ext cx="50292" cy="68580"/>
          </a:xfrm>
          <a:prstGeom prst="rtTriangle">
            <a:avLst/>
          </a:prstGeom>
          <a:solidFill>
            <a:srgbClr val="4A87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1" name="TextBox 110"/>
          <p:cNvSpPr txBox="1"/>
          <p:nvPr/>
        </p:nvSpPr>
        <p:spPr>
          <a:xfrm>
            <a:off x="8559102" y="3739896"/>
            <a:ext cx="896112" cy="1041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80" b="1">
                <a:solidFill>
                  <a:srgbClr val="4A876B"/>
                </a:solidFill>
                <a:latin typeface="Aptos"/>
              </a:rPr>
              <a:t>Auditability</a:t>
            </a:r>
            <a:endParaRPr sz="680" b="1">
              <a:solidFill>
                <a:srgbClr val="4A876B"/>
              </a:solidFill>
              <a:latin typeface="Aptos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418638" y="3739896"/>
            <a:ext cx="2258568" cy="1009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55" b="0">
                <a:solidFill>
                  <a:srgbClr val="1E303A"/>
                </a:solidFill>
                <a:latin typeface="Aptos"/>
              </a:rPr>
              <a:t>raw CSV, logs, manifest, error_stage, 31 tests</a:t>
            </a:r>
            <a:endParaRPr sz="655" b="0">
              <a:solidFill>
                <a:srgbClr val="1E303A"/>
              </a:solidFill>
              <a:latin typeface="Aptos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8394510" y="3977639"/>
            <a:ext cx="3273552" cy="91440"/>
          </a:xfrm>
          <a:prstGeom prst="rect">
            <a:avLst/>
          </a:prstGeom>
          <a:solidFill>
            <a:srgbClr val="EAF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4" name="TextBox 113"/>
          <p:cNvSpPr txBox="1"/>
          <p:nvPr/>
        </p:nvSpPr>
        <p:spPr>
          <a:xfrm>
            <a:off x="8449374" y="3995928"/>
            <a:ext cx="3163824" cy="844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50" b="1">
                <a:solidFill>
                  <a:srgbClr val="4A876B"/>
                </a:solidFill>
                <a:latin typeface="Aptos"/>
              </a:rPr>
              <a:t>Harness extension, not a greenfield rewrite</a:t>
            </a:r>
            <a:endParaRPr sz="550" b="1">
              <a:solidFill>
                <a:srgbClr val="4A876B"/>
              </a:solidFill>
              <a:latin typeface="Aptos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274638" y="4334256"/>
            <a:ext cx="5696712" cy="2011680"/>
          </a:xfrm>
          <a:prstGeom prst="rect">
            <a:avLst/>
          </a:prstGeom>
          <a:solidFill>
            <a:srgbClr val="FBF4E6"/>
          </a:solidFill>
          <a:ln w="698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6" name="Rectangle 115"/>
          <p:cNvSpPr/>
          <p:nvPr/>
        </p:nvSpPr>
        <p:spPr>
          <a:xfrm>
            <a:off x="274638" y="4334256"/>
            <a:ext cx="5696712" cy="68580"/>
          </a:xfrm>
          <a:prstGeom prst="rect">
            <a:avLst/>
          </a:prstGeom>
          <a:solidFill>
            <a:srgbClr val="C98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7" name="TextBox 116"/>
          <p:cNvSpPr txBox="1"/>
          <p:nvPr/>
        </p:nvSpPr>
        <p:spPr>
          <a:xfrm>
            <a:off x="439230" y="4498848"/>
            <a:ext cx="5367528" cy="1593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40" b="1">
                <a:solidFill>
                  <a:srgbClr val="C98A2E"/>
                </a:solidFill>
                <a:latin typeface="Aptos"/>
              </a:rPr>
              <a:t>Strategic Recommendation</a:t>
            </a:r>
            <a:r>
              <a:rPr lang="en-US" sz="1040" b="1">
                <a:solidFill>
                  <a:srgbClr val="C98A2E"/>
                </a:solidFill>
                <a:latin typeface="Aptos"/>
              </a:rPr>
              <a:t>:Multi-provider</a:t>
            </a:r>
            <a:endParaRPr lang="en-US" sz="1040" b="1">
              <a:solidFill>
                <a:srgbClr val="C98A2E"/>
              </a:solidFill>
              <a:latin typeface="Aptos"/>
            </a:endParaRPr>
          </a:p>
        </p:txBody>
      </p:sp>
      <p:sp>
        <p:nvSpPr>
          <p:cNvPr id="118" name="Right Triangle 117"/>
          <p:cNvSpPr/>
          <p:nvPr/>
        </p:nvSpPr>
        <p:spPr>
          <a:xfrm>
            <a:off x="548958" y="4809744"/>
            <a:ext cx="50292" cy="68580"/>
          </a:xfrm>
          <a:prstGeom prst="rtTriangle">
            <a:avLst/>
          </a:prstGeom>
          <a:solidFill>
            <a:srgbClr val="C98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9" name="TextBox 118"/>
          <p:cNvSpPr txBox="1"/>
          <p:nvPr/>
        </p:nvSpPr>
        <p:spPr>
          <a:xfrm>
            <a:off x="713550" y="4773168"/>
            <a:ext cx="2404872" cy="111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725" b="1">
                <a:solidFill>
                  <a:srgbClr val="0D2B45"/>
                </a:solidFill>
                <a:latin typeface="Aptos"/>
              </a:rPr>
              <a:t>Prioritize You.com for grounding-critical workloads</a:t>
            </a:r>
            <a:endParaRPr lang="en-US" altLang="zh-CN" sz="725" b="1">
              <a:solidFill>
                <a:srgbClr val="0D2B45"/>
              </a:solidFill>
              <a:latin typeface="Aptos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3090990" y="4773168"/>
            <a:ext cx="2578608" cy="19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625" b="0">
                <a:solidFill>
                  <a:srgbClr val="5E7180"/>
                </a:solidFill>
                <a:latin typeface="Aptos"/>
              </a:rPr>
              <a:t>Best current balance of hallucination risk, answer utility, and pipeline reliability.</a:t>
            </a:r>
            <a:endParaRPr lang="en-US" altLang="zh-CN" sz="625" b="0">
              <a:solidFill>
                <a:srgbClr val="5E7180"/>
              </a:solidFill>
              <a:latin typeface="Aptos"/>
            </a:endParaRPr>
          </a:p>
        </p:txBody>
      </p:sp>
      <p:sp>
        <p:nvSpPr>
          <p:cNvPr id="121" name="Right Triangle 120"/>
          <p:cNvSpPr/>
          <p:nvPr/>
        </p:nvSpPr>
        <p:spPr>
          <a:xfrm>
            <a:off x="548958" y="5166359"/>
            <a:ext cx="50292" cy="68580"/>
          </a:xfrm>
          <a:prstGeom prst="rtTriangle">
            <a:avLst/>
          </a:prstGeom>
          <a:solidFill>
            <a:srgbClr val="C98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2" name="TextBox 121"/>
          <p:cNvSpPr txBox="1"/>
          <p:nvPr/>
        </p:nvSpPr>
        <p:spPr>
          <a:xfrm>
            <a:off x="713550" y="5129783"/>
            <a:ext cx="2404872" cy="111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725" b="1">
                <a:solidFill>
                  <a:srgbClr val="0D2B45"/>
                </a:solidFill>
                <a:latin typeface="Aptos"/>
              </a:rPr>
              <a:t>Use GLM Quark selectively for latency-sensitive traffic</a:t>
            </a:r>
            <a:endParaRPr lang="en-US" altLang="zh-CN" sz="725" b="1">
              <a:solidFill>
                <a:srgbClr val="0D2B45"/>
              </a:solidFill>
              <a:latin typeface="Aptos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3090990" y="5129783"/>
            <a:ext cx="2578608" cy="96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625" b="0">
                <a:solidFill>
                  <a:srgbClr val="5E7180"/>
                </a:solidFill>
                <a:latin typeface="Aptos"/>
              </a:rPr>
              <a:t>Lower p50 latency, with stronger reliability and fallback controls required.</a:t>
            </a:r>
            <a:endParaRPr lang="en-US" altLang="zh-CN" sz="625" b="0">
              <a:solidFill>
                <a:srgbClr val="5E7180"/>
              </a:solidFill>
              <a:latin typeface="Aptos"/>
            </a:endParaRPr>
          </a:p>
        </p:txBody>
      </p:sp>
      <p:sp>
        <p:nvSpPr>
          <p:cNvPr id="124" name="Right Triangle 123"/>
          <p:cNvSpPr/>
          <p:nvPr/>
        </p:nvSpPr>
        <p:spPr>
          <a:xfrm>
            <a:off x="548958" y="5522976"/>
            <a:ext cx="50292" cy="68580"/>
          </a:xfrm>
          <a:prstGeom prst="rtTriangle">
            <a:avLst/>
          </a:prstGeom>
          <a:solidFill>
            <a:srgbClr val="C98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5" name="TextBox 124"/>
          <p:cNvSpPr txBox="1"/>
          <p:nvPr/>
        </p:nvSpPr>
        <p:spPr>
          <a:xfrm>
            <a:off x="713550" y="5486400"/>
            <a:ext cx="2404872" cy="2241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725" b="1">
                <a:solidFill>
                  <a:srgbClr val="0D2B45"/>
                </a:solidFill>
                <a:latin typeface="Aptos"/>
              </a:rPr>
              <a:t>Position Qwen for exploratory, low-consequence experiences</a:t>
            </a:r>
            <a:endParaRPr lang="en-US" altLang="zh-CN" sz="725" b="1">
              <a:solidFill>
                <a:srgbClr val="0D2B45"/>
              </a:solidFill>
              <a:latin typeface="Aptos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3090990" y="5486400"/>
            <a:ext cx="2578608" cy="96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625" b="0">
                <a:solidFill>
                  <a:srgbClr val="5E7180"/>
                </a:solidFill>
                <a:latin typeface="Aptos"/>
              </a:rPr>
              <a:t>low-risk creative scenarios</a:t>
            </a:r>
            <a:endParaRPr lang="en-US" altLang="zh-CN" sz="625" b="0">
              <a:solidFill>
                <a:srgbClr val="5E7180"/>
              </a:solidFill>
              <a:latin typeface="Aptos"/>
            </a:endParaRPr>
          </a:p>
        </p:txBody>
      </p:sp>
      <p:sp>
        <p:nvSpPr>
          <p:cNvPr id="127" name="Right Triangle 126"/>
          <p:cNvSpPr/>
          <p:nvPr/>
        </p:nvSpPr>
        <p:spPr>
          <a:xfrm>
            <a:off x="548958" y="5879592"/>
            <a:ext cx="50292" cy="68580"/>
          </a:xfrm>
          <a:prstGeom prst="rtTriangle">
            <a:avLst/>
          </a:prstGeom>
          <a:solidFill>
            <a:srgbClr val="C98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8" name="TextBox 127"/>
          <p:cNvSpPr txBox="1"/>
          <p:nvPr/>
        </p:nvSpPr>
        <p:spPr>
          <a:xfrm>
            <a:off x="713550" y="5843016"/>
            <a:ext cx="2404872" cy="111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725" b="1">
                <a:solidFill>
                  <a:srgbClr val="0D2B45"/>
                </a:solidFill>
                <a:latin typeface="Aptos"/>
              </a:rPr>
              <a:t>Build policy-based multi-provider routing</a:t>
            </a:r>
            <a:endParaRPr lang="en-US" altLang="zh-CN" sz="725" b="1">
              <a:solidFill>
                <a:srgbClr val="0D2B45"/>
              </a:solidFill>
              <a:latin typeface="Aptos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3090990" y="5843016"/>
            <a:ext cx="2578608" cy="96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625" b="0">
                <a:solidFill>
                  <a:srgbClr val="5E7180"/>
                </a:solidFill>
                <a:latin typeface="Aptos"/>
              </a:rPr>
              <a:t>Route by factual risk, latency, availability, and unit economics</a:t>
            </a:r>
            <a:endParaRPr lang="en-US" altLang="zh-CN" sz="625" b="0">
              <a:solidFill>
                <a:srgbClr val="5E7180"/>
              </a:solidFill>
              <a:latin typeface="Aptos"/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6245670" y="4334256"/>
            <a:ext cx="5669280" cy="2011680"/>
          </a:xfrm>
          <a:prstGeom prst="rect">
            <a:avLst/>
          </a:prstGeom>
          <a:solidFill>
            <a:srgbClr val="F1F8F8"/>
          </a:solidFill>
          <a:ln w="698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2" name="Rectangle 131"/>
          <p:cNvSpPr/>
          <p:nvPr/>
        </p:nvSpPr>
        <p:spPr>
          <a:xfrm>
            <a:off x="6245670" y="4334256"/>
            <a:ext cx="5669280" cy="68580"/>
          </a:xfrm>
          <a:prstGeom prst="rect">
            <a:avLst/>
          </a:prstGeom>
          <a:solidFill>
            <a:srgbClr val="006F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3" name="TextBox 132"/>
          <p:cNvSpPr txBox="1"/>
          <p:nvPr/>
        </p:nvSpPr>
        <p:spPr>
          <a:xfrm>
            <a:off x="6410262" y="4498848"/>
            <a:ext cx="5340096" cy="1593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40" b="1">
                <a:solidFill>
                  <a:srgbClr val="006F7B"/>
                </a:solidFill>
                <a:latin typeface="Aptos"/>
              </a:rPr>
              <a:t>Next Plan</a:t>
            </a:r>
            <a:r>
              <a:rPr lang="en-US" sz="1040" b="1">
                <a:solidFill>
                  <a:srgbClr val="006F7B"/>
                </a:solidFill>
                <a:latin typeface="Aptos"/>
              </a:rPr>
              <a:t>:</a:t>
            </a:r>
            <a:r>
              <a:rPr lang="en-US" altLang="zh-CN" sz="1040" b="1">
                <a:solidFill>
                  <a:srgbClr val="006F7B"/>
                </a:solidFill>
                <a:latin typeface="Aptos"/>
              </a:rPr>
              <a:t> Operationalize Evaluation Outcomes</a:t>
            </a:r>
            <a:endParaRPr lang="en-US" altLang="zh-CN" sz="1040" b="1">
              <a:solidFill>
                <a:srgbClr val="006F7B"/>
              </a:solidFill>
              <a:latin typeface="Aptos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4914265" y="2045335"/>
            <a:ext cx="3003550" cy="76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45" b="1">
                <a:solidFill>
                  <a:srgbClr val="B9473D"/>
                </a:solidFill>
                <a:latin typeface="Aptos"/>
              </a:rPr>
              <a:t>Temporal rule: any '2026 event has not happened' rejection requires human review.</a:t>
            </a:r>
            <a:endParaRPr sz="545" b="1">
              <a:solidFill>
                <a:srgbClr val="B9473D"/>
              </a:solidFill>
              <a:latin typeface="Aptos"/>
            </a:endParaRPr>
          </a:p>
        </p:txBody>
      </p:sp>
      <p:sp>
        <p:nvSpPr>
          <p:cNvPr id="157" name="TextBox 11"/>
          <p:cNvSpPr txBox="1"/>
          <p:nvPr/>
        </p:nvSpPr>
        <p:spPr>
          <a:xfrm>
            <a:off x="4312095" y="1828800"/>
            <a:ext cx="3401568" cy="161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006F7B"/>
                </a:solidFill>
                <a:latin typeface="Aptos"/>
              </a:rPr>
              <a:t>HalluQA Search-Chain Comparison</a:t>
            </a:r>
            <a:endParaRPr sz="980" b="1">
              <a:solidFill>
                <a:srgbClr val="006F7B"/>
              </a:solidFill>
              <a:latin typeface="Aptos"/>
            </a:endParaRPr>
          </a:p>
        </p:txBody>
      </p:sp>
      <p:sp>
        <p:nvSpPr>
          <p:cNvPr id="223" name="Rectangle 222"/>
          <p:cNvSpPr/>
          <p:nvPr/>
        </p:nvSpPr>
        <p:spPr>
          <a:xfrm>
            <a:off x="4352862" y="2157984"/>
            <a:ext cx="1188720" cy="246888"/>
          </a:xfrm>
          <a:prstGeom prst="rect">
            <a:avLst/>
          </a:prstGeom>
          <a:solidFill>
            <a:srgbClr val="0D2B45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4" name="TextBox 223"/>
          <p:cNvSpPr txBox="1"/>
          <p:nvPr/>
        </p:nvSpPr>
        <p:spPr>
          <a:xfrm>
            <a:off x="4407725" y="2236343"/>
            <a:ext cx="1078992" cy="901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90" b="1">
                <a:solidFill>
                  <a:srgbClr val="FFFFFF"/>
                </a:solidFill>
                <a:latin typeface="Aptos"/>
              </a:rPr>
              <a:t>Metric</a:t>
            </a:r>
            <a:endParaRPr sz="590" b="1">
              <a:solidFill>
                <a:srgbClr val="FFFFFF"/>
              </a:solidFill>
              <a:latin typeface="Aptos"/>
            </a:endParaRPr>
          </a:p>
        </p:txBody>
      </p:sp>
      <p:sp>
        <p:nvSpPr>
          <p:cNvPr id="225" name="Rectangle 224"/>
          <p:cNvSpPr/>
          <p:nvPr/>
        </p:nvSpPr>
        <p:spPr>
          <a:xfrm>
            <a:off x="5541582" y="2157984"/>
            <a:ext cx="1060704" cy="246888"/>
          </a:xfrm>
          <a:prstGeom prst="rect">
            <a:avLst/>
          </a:prstGeom>
          <a:solidFill>
            <a:srgbClr val="0D2B45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6" name="TextBox 225"/>
          <p:cNvSpPr txBox="1"/>
          <p:nvPr/>
        </p:nvSpPr>
        <p:spPr>
          <a:xfrm>
            <a:off x="5596445" y="2236343"/>
            <a:ext cx="950976" cy="901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90" b="1">
                <a:solidFill>
                  <a:srgbClr val="FFFFFF"/>
                </a:solidFill>
                <a:latin typeface="Aptos"/>
              </a:rPr>
              <a:t>You.com</a:t>
            </a:r>
            <a:endParaRPr sz="590" b="1">
              <a:solidFill>
                <a:srgbClr val="FFFFFF"/>
              </a:solidFill>
              <a:latin typeface="Aptos"/>
            </a:endParaRPr>
          </a:p>
        </p:txBody>
      </p:sp>
      <p:sp>
        <p:nvSpPr>
          <p:cNvPr id="227" name="Rectangle 226"/>
          <p:cNvSpPr/>
          <p:nvPr/>
        </p:nvSpPr>
        <p:spPr>
          <a:xfrm>
            <a:off x="6602286" y="2157984"/>
            <a:ext cx="1069848" cy="246888"/>
          </a:xfrm>
          <a:prstGeom prst="rect">
            <a:avLst/>
          </a:prstGeom>
          <a:solidFill>
            <a:srgbClr val="0D2B45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8" name="TextBox 227"/>
          <p:cNvSpPr txBox="1"/>
          <p:nvPr/>
        </p:nvSpPr>
        <p:spPr>
          <a:xfrm>
            <a:off x="6657149" y="2236343"/>
            <a:ext cx="960119" cy="901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90" b="1">
                <a:solidFill>
                  <a:srgbClr val="FFFFFF"/>
                </a:solidFill>
                <a:latin typeface="Aptos"/>
              </a:rPr>
              <a:t>GLM Quark</a:t>
            </a:r>
            <a:endParaRPr sz="590" b="1">
              <a:solidFill>
                <a:srgbClr val="FFFFFF"/>
              </a:solidFill>
              <a:latin typeface="Aptos"/>
            </a:endParaRPr>
          </a:p>
        </p:txBody>
      </p:sp>
      <p:sp>
        <p:nvSpPr>
          <p:cNvPr id="229" name="Rectangle 228"/>
          <p:cNvSpPr/>
          <p:nvPr/>
        </p:nvSpPr>
        <p:spPr>
          <a:xfrm>
            <a:off x="4352862" y="2404872"/>
            <a:ext cx="1188720" cy="187452"/>
          </a:xfrm>
          <a:prstGeom prst="rect">
            <a:avLst/>
          </a:prstGeom>
          <a:solidFill>
            <a:srgbClr val="FFFFFF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0" name="TextBox 229"/>
          <p:cNvSpPr txBox="1"/>
          <p:nvPr/>
        </p:nvSpPr>
        <p:spPr>
          <a:xfrm>
            <a:off x="4407725" y="2455736"/>
            <a:ext cx="1078992" cy="857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55" b="0">
                <a:solidFill>
                  <a:srgbClr val="1E303A"/>
                </a:solidFill>
                <a:latin typeface="Aptos"/>
              </a:rPr>
              <a:t>V2 risk</a:t>
            </a:r>
            <a:endParaRPr sz="555" b="0">
              <a:solidFill>
                <a:srgbClr val="1E303A"/>
              </a:solidFill>
              <a:latin typeface="Aptos"/>
            </a:endParaRPr>
          </a:p>
        </p:txBody>
      </p:sp>
      <p:sp>
        <p:nvSpPr>
          <p:cNvPr id="231" name="Rectangle 230"/>
          <p:cNvSpPr/>
          <p:nvPr/>
        </p:nvSpPr>
        <p:spPr>
          <a:xfrm>
            <a:off x="5541582" y="2404872"/>
            <a:ext cx="1060704" cy="187452"/>
          </a:xfrm>
          <a:prstGeom prst="rect">
            <a:avLst/>
          </a:prstGeom>
          <a:solidFill>
            <a:srgbClr val="EAF3EE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2" name="TextBox 231"/>
          <p:cNvSpPr txBox="1"/>
          <p:nvPr/>
        </p:nvSpPr>
        <p:spPr>
          <a:xfrm>
            <a:off x="5596445" y="2455101"/>
            <a:ext cx="950976" cy="869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70" b="1">
                <a:solidFill>
                  <a:srgbClr val="1E303A"/>
                </a:solidFill>
                <a:latin typeface="Aptos"/>
              </a:rPr>
              <a:t>14.2%</a:t>
            </a:r>
            <a:endParaRPr sz="570" b="1">
              <a:solidFill>
                <a:srgbClr val="1E303A"/>
              </a:solidFill>
              <a:latin typeface="Aptos"/>
            </a:endParaRPr>
          </a:p>
        </p:txBody>
      </p:sp>
      <p:sp>
        <p:nvSpPr>
          <p:cNvPr id="233" name="Rectangle 232"/>
          <p:cNvSpPr/>
          <p:nvPr/>
        </p:nvSpPr>
        <p:spPr>
          <a:xfrm>
            <a:off x="6602286" y="2404872"/>
            <a:ext cx="1069848" cy="187452"/>
          </a:xfrm>
          <a:prstGeom prst="rect">
            <a:avLst/>
          </a:prstGeom>
          <a:solidFill>
            <a:srgbClr val="EAF3EE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4" name="TextBox 233"/>
          <p:cNvSpPr txBox="1"/>
          <p:nvPr/>
        </p:nvSpPr>
        <p:spPr>
          <a:xfrm>
            <a:off x="6657149" y="2455101"/>
            <a:ext cx="960119" cy="869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70" b="1">
                <a:solidFill>
                  <a:srgbClr val="1E303A"/>
                </a:solidFill>
                <a:latin typeface="Aptos"/>
              </a:rPr>
              <a:t>17.5%</a:t>
            </a:r>
            <a:endParaRPr sz="570" b="1">
              <a:solidFill>
                <a:srgbClr val="1E303A"/>
              </a:solidFill>
              <a:latin typeface="Aptos"/>
            </a:endParaRPr>
          </a:p>
        </p:txBody>
      </p:sp>
      <p:sp>
        <p:nvSpPr>
          <p:cNvPr id="235" name="Rectangle 234"/>
          <p:cNvSpPr/>
          <p:nvPr/>
        </p:nvSpPr>
        <p:spPr>
          <a:xfrm>
            <a:off x="4352862" y="2592324"/>
            <a:ext cx="1188720" cy="187452"/>
          </a:xfrm>
          <a:prstGeom prst="rect">
            <a:avLst/>
          </a:prstGeom>
          <a:solidFill>
            <a:srgbClr val="F7F9FA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6" name="TextBox 235"/>
          <p:cNvSpPr txBox="1"/>
          <p:nvPr/>
        </p:nvSpPr>
        <p:spPr>
          <a:xfrm>
            <a:off x="4407725" y="2643188"/>
            <a:ext cx="1078992" cy="857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55" b="0">
                <a:solidFill>
                  <a:srgbClr val="1E303A"/>
                </a:solidFill>
                <a:latin typeface="Aptos"/>
              </a:rPr>
              <a:t>V2 severe</a:t>
            </a:r>
            <a:endParaRPr sz="555" b="0">
              <a:solidFill>
                <a:srgbClr val="1E303A"/>
              </a:solidFill>
              <a:latin typeface="Aptos"/>
            </a:endParaRPr>
          </a:p>
        </p:txBody>
      </p:sp>
      <p:sp>
        <p:nvSpPr>
          <p:cNvPr id="237" name="Rectangle 236"/>
          <p:cNvSpPr/>
          <p:nvPr/>
        </p:nvSpPr>
        <p:spPr>
          <a:xfrm>
            <a:off x="5541582" y="2592324"/>
            <a:ext cx="1060704" cy="187452"/>
          </a:xfrm>
          <a:prstGeom prst="rect">
            <a:avLst/>
          </a:prstGeom>
          <a:solidFill>
            <a:srgbClr val="F7F9FA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8" name="TextBox 237"/>
          <p:cNvSpPr txBox="1"/>
          <p:nvPr/>
        </p:nvSpPr>
        <p:spPr>
          <a:xfrm>
            <a:off x="5596445" y="2642553"/>
            <a:ext cx="950976" cy="869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70" b="1">
                <a:solidFill>
                  <a:srgbClr val="1E303A"/>
                </a:solidFill>
                <a:latin typeface="Aptos"/>
              </a:rPr>
              <a:t>5.8%</a:t>
            </a:r>
            <a:endParaRPr sz="570" b="1">
              <a:solidFill>
                <a:srgbClr val="1E303A"/>
              </a:solidFill>
              <a:latin typeface="Aptos"/>
            </a:endParaRPr>
          </a:p>
        </p:txBody>
      </p:sp>
      <p:sp>
        <p:nvSpPr>
          <p:cNvPr id="239" name="Rectangle 238"/>
          <p:cNvSpPr/>
          <p:nvPr/>
        </p:nvSpPr>
        <p:spPr>
          <a:xfrm>
            <a:off x="6602286" y="2592324"/>
            <a:ext cx="1069848" cy="187452"/>
          </a:xfrm>
          <a:prstGeom prst="rect">
            <a:avLst/>
          </a:prstGeom>
          <a:solidFill>
            <a:srgbClr val="F7F9FA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0" name="TextBox 239"/>
          <p:cNvSpPr txBox="1"/>
          <p:nvPr/>
        </p:nvSpPr>
        <p:spPr>
          <a:xfrm>
            <a:off x="6657149" y="2642553"/>
            <a:ext cx="960119" cy="869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70" b="1">
                <a:solidFill>
                  <a:srgbClr val="1E303A"/>
                </a:solidFill>
                <a:latin typeface="Aptos"/>
              </a:rPr>
              <a:t>5.8%</a:t>
            </a:r>
            <a:endParaRPr sz="570" b="1">
              <a:solidFill>
                <a:srgbClr val="1E303A"/>
              </a:solidFill>
              <a:latin typeface="Aptos"/>
            </a:endParaRPr>
          </a:p>
        </p:txBody>
      </p:sp>
      <p:sp>
        <p:nvSpPr>
          <p:cNvPr id="241" name="Rectangle 240"/>
          <p:cNvSpPr/>
          <p:nvPr/>
        </p:nvSpPr>
        <p:spPr>
          <a:xfrm>
            <a:off x="4352862" y="2779776"/>
            <a:ext cx="1188720" cy="187452"/>
          </a:xfrm>
          <a:prstGeom prst="rect">
            <a:avLst/>
          </a:prstGeom>
          <a:solidFill>
            <a:srgbClr val="FFFFFF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2" name="TextBox 241"/>
          <p:cNvSpPr txBox="1"/>
          <p:nvPr/>
        </p:nvSpPr>
        <p:spPr>
          <a:xfrm>
            <a:off x="4407725" y="2830640"/>
            <a:ext cx="1078992" cy="857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55" b="0">
                <a:solidFill>
                  <a:srgbClr val="1E303A"/>
                </a:solidFill>
                <a:latin typeface="Aptos"/>
              </a:rPr>
              <a:t>V2 safe</a:t>
            </a:r>
            <a:endParaRPr sz="555" b="0">
              <a:solidFill>
                <a:srgbClr val="1E303A"/>
              </a:solidFill>
              <a:latin typeface="Aptos"/>
            </a:endParaRPr>
          </a:p>
        </p:txBody>
      </p:sp>
      <p:sp>
        <p:nvSpPr>
          <p:cNvPr id="243" name="Rectangle 242"/>
          <p:cNvSpPr/>
          <p:nvPr/>
        </p:nvSpPr>
        <p:spPr>
          <a:xfrm>
            <a:off x="5541582" y="2779776"/>
            <a:ext cx="1060704" cy="187452"/>
          </a:xfrm>
          <a:prstGeom prst="rect">
            <a:avLst/>
          </a:prstGeom>
          <a:solidFill>
            <a:srgbClr val="EAF3EE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4" name="TextBox 243"/>
          <p:cNvSpPr txBox="1"/>
          <p:nvPr/>
        </p:nvSpPr>
        <p:spPr>
          <a:xfrm>
            <a:off x="5596445" y="2830005"/>
            <a:ext cx="950976" cy="869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70" b="1">
                <a:solidFill>
                  <a:srgbClr val="1E303A"/>
                </a:solidFill>
                <a:latin typeface="Aptos"/>
              </a:rPr>
              <a:t>85.8%</a:t>
            </a:r>
            <a:endParaRPr sz="570" b="1">
              <a:solidFill>
                <a:srgbClr val="1E303A"/>
              </a:solidFill>
              <a:latin typeface="Aptos"/>
            </a:endParaRPr>
          </a:p>
        </p:txBody>
      </p:sp>
      <p:sp>
        <p:nvSpPr>
          <p:cNvPr id="245" name="Rectangle 244"/>
          <p:cNvSpPr/>
          <p:nvPr/>
        </p:nvSpPr>
        <p:spPr>
          <a:xfrm>
            <a:off x="6602286" y="2779776"/>
            <a:ext cx="1069848" cy="187452"/>
          </a:xfrm>
          <a:prstGeom prst="rect">
            <a:avLst/>
          </a:prstGeom>
          <a:solidFill>
            <a:srgbClr val="F7F9FA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6" name="TextBox 245"/>
          <p:cNvSpPr txBox="1"/>
          <p:nvPr/>
        </p:nvSpPr>
        <p:spPr>
          <a:xfrm>
            <a:off x="6657149" y="2830005"/>
            <a:ext cx="960119" cy="869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70" b="1">
                <a:solidFill>
                  <a:srgbClr val="1E303A"/>
                </a:solidFill>
                <a:latin typeface="Aptos"/>
              </a:rPr>
              <a:t>82.5%</a:t>
            </a:r>
            <a:endParaRPr sz="570" b="1">
              <a:solidFill>
                <a:srgbClr val="1E303A"/>
              </a:solidFill>
              <a:latin typeface="Aptos"/>
            </a:endParaRPr>
          </a:p>
        </p:txBody>
      </p:sp>
      <p:sp>
        <p:nvSpPr>
          <p:cNvPr id="247" name="Rectangle 246"/>
          <p:cNvSpPr/>
          <p:nvPr/>
        </p:nvSpPr>
        <p:spPr>
          <a:xfrm>
            <a:off x="4352862" y="2967228"/>
            <a:ext cx="1188720" cy="187452"/>
          </a:xfrm>
          <a:prstGeom prst="rect">
            <a:avLst/>
          </a:prstGeom>
          <a:solidFill>
            <a:srgbClr val="F7F9FA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8" name="TextBox 247"/>
          <p:cNvSpPr txBox="1"/>
          <p:nvPr/>
        </p:nvSpPr>
        <p:spPr>
          <a:xfrm>
            <a:off x="4407725" y="3018092"/>
            <a:ext cx="1078992" cy="857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55" b="0">
                <a:solidFill>
                  <a:srgbClr val="1E303A"/>
                </a:solidFill>
                <a:latin typeface="Aptos"/>
              </a:rPr>
              <a:t>Answerable useful</a:t>
            </a:r>
            <a:endParaRPr sz="555" b="0">
              <a:solidFill>
                <a:srgbClr val="1E303A"/>
              </a:solidFill>
              <a:latin typeface="Aptos"/>
            </a:endParaRPr>
          </a:p>
        </p:txBody>
      </p:sp>
      <p:sp>
        <p:nvSpPr>
          <p:cNvPr id="249" name="Rectangle 248"/>
          <p:cNvSpPr/>
          <p:nvPr/>
        </p:nvSpPr>
        <p:spPr>
          <a:xfrm>
            <a:off x="5541582" y="2967228"/>
            <a:ext cx="1060704" cy="187452"/>
          </a:xfrm>
          <a:prstGeom prst="rect">
            <a:avLst/>
          </a:prstGeom>
          <a:solidFill>
            <a:srgbClr val="EAF3EE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0" name="TextBox 249"/>
          <p:cNvSpPr txBox="1"/>
          <p:nvPr/>
        </p:nvSpPr>
        <p:spPr>
          <a:xfrm>
            <a:off x="5596445" y="3017457"/>
            <a:ext cx="950976" cy="869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70" b="1">
                <a:solidFill>
                  <a:srgbClr val="1E303A"/>
                </a:solidFill>
                <a:latin typeface="Aptos"/>
              </a:rPr>
              <a:t>62.9%</a:t>
            </a:r>
            <a:endParaRPr sz="570" b="1">
              <a:solidFill>
                <a:srgbClr val="1E303A"/>
              </a:solidFill>
              <a:latin typeface="Aptos"/>
            </a:endParaRPr>
          </a:p>
        </p:txBody>
      </p:sp>
      <p:sp>
        <p:nvSpPr>
          <p:cNvPr id="251" name="Rectangle 250"/>
          <p:cNvSpPr/>
          <p:nvPr/>
        </p:nvSpPr>
        <p:spPr>
          <a:xfrm>
            <a:off x="6602286" y="2967228"/>
            <a:ext cx="1069848" cy="187452"/>
          </a:xfrm>
          <a:prstGeom prst="rect">
            <a:avLst/>
          </a:prstGeom>
          <a:solidFill>
            <a:srgbClr val="F7F9FA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2" name="TextBox 251"/>
          <p:cNvSpPr txBox="1"/>
          <p:nvPr/>
        </p:nvSpPr>
        <p:spPr>
          <a:xfrm>
            <a:off x="6657149" y="3017457"/>
            <a:ext cx="960119" cy="869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70" b="1">
                <a:solidFill>
                  <a:srgbClr val="1E303A"/>
                </a:solidFill>
                <a:latin typeface="Aptos"/>
              </a:rPr>
              <a:t>45.7%</a:t>
            </a:r>
            <a:endParaRPr sz="570" b="1">
              <a:solidFill>
                <a:srgbClr val="1E303A"/>
              </a:solidFill>
              <a:latin typeface="Aptos"/>
            </a:endParaRPr>
          </a:p>
        </p:txBody>
      </p:sp>
      <p:sp>
        <p:nvSpPr>
          <p:cNvPr id="253" name="Rectangle 252"/>
          <p:cNvSpPr/>
          <p:nvPr/>
        </p:nvSpPr>
        <p:spPr>
          <a:xfrm>
            <a:off x="4352862" y="3154679"/>
            <a:ext cx="1188720" cy="187452"/>
          </a:xfrm>
          <a:prstGeom prst="rect">
            <a:avLst/>
          </a:prstGeom>
          <a:solidFill>
            <a:srgbClr val="FFFFFF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4" name="TextBox 253"/>
          <p:cNvSpPr txBox="1"/>
          <p:nvPr/>
        </p:nvSpPr>
        <p:spPr>
          <a:xfrm>
            <a:off x="4407725" y="3205543"/>
            <a:ext cx="1078992" cy="857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55" b="0">
                <a:solidFill>
                  <a:srgbClr val="1E303A"/>
                </a:solidFill>
                <a:latin typeface="Aptos"/>
              </a:rPr>
              <a:t>Evidence coverage</a:t>
            </a:r>
            <a:endParaRPr sz="555" b="0">
              <a:solidFill>
                <a:srgbClr val="1E303A"/>
              </a:solidFill>
              <a:latin typeface="Aptos"/>
            </a:endParaRPr>
          </a:p>
        </p:txBody>
      </p:sp>
      <p:sp>
        <p:nvSpPr>
          <p:cNvPr id="255" name="Rectangle 254"/>
          <p:cNvSpPr/>
          <p:nvPr/>
        </p:nvSpPr>
        <p:spPr>
          <a:xfrm>
            <a:off x="5541582" y="3154679"/>
            <a:ext cx="1060704" cy="187452"/>
          </a:xfrm>
          <a:prstGeom prst="rect">
            <a:avLst/>
          </a:prstGeom>
          <a:solidFill>
            <a:srgbClr val="EAF3EE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6" name="TextBox 255"/>
          <p:cNvSpPr txBox="1"/>
          <p:nvPr/>
        </p:nvSpPr>
        <p:spPr>
          <a:xfrm>
            <a:off x="5596445" y="3204908"/>
            <a:ext cx="950976" cy="869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70" b="1">
                <a:solidFill>
                  <a:srgbClr val="1E303A"/>
                </a:solidFill>
                <a:latin typeface="Aptos"/>
              </a:rPr>
              <a:t>100.0%</a:t>
            </a:r>
            <a:endParaRPr sz="570" b="1">
              <a:solidFill>
                <a:srgbClr val="1E303A"/>
              </a:solidFill>
              <a:latin typeface="Aptos"/>
            </a:endParaRPr>
          </a:p>
        </p:txBody>
      </p:sp>
      <p:sp>
        <p:nvSpPr>
          <p:cNvPr id="257" name="Rectangle 256"/>
          <p:cNvSpPr/>
          <p:nvPr/>
        </p:nvSpPr>
        <p:spPr>
          <a:xfrm>
            <a:off x="6602286" y="3154679"/>
            <a:ext cx="1069848" cy="187452"/>
          </a:xfrm>
          <a:prstGeom prst="rect">
            <a:avLst/>
          </a:prstGeom>
          <a:solidFill>
            <a:srgbClr val="F7F9FA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8" name="TextBox 257"/>
          <p:cNvSpPr txBox="1"/>
          <p:nvPr/>
        </p:nvSpPr>
        <p:spPr>
          <a:xfrm>
            <a:off x="6657149" y="3204908"/>
            <a:ext cx="960119" cy="869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70" b="1">
                <a:solidFill>
                  <a:srgbClr val="1E303A"/>
                </a:solidFill>
                <a:latin typeface="Aptos"/>
              </a:rPr>
              <a:t>98.3%</a:t>
            </a:r>
            <a:endParaRPr sz="570" b="1">
              <a:solidFill>
                <a:srgbClr val="1E303A"/>
              </a:solidFill>
              <a:latin typeface="Aptos"/>
            </a:endParaRPr>
          </a:p>
        </p:txBody>
      </p:sp>
      <p:sp>
        <p:nvSpPr>
          <p:cNvPr id="259" name="Rectangle 258"/>
          <p:cNvSpPr/>
          <p:nvPr/>
        </p:nvSpPr>
        <p:spPr>
          <a:xfrm>
            <a:off x="4352862" y="3342132"/>
            <a:ext cx="1188720" cy="187452"/>
          </a:xfrm>
          <a:prstGeom prst="rect">
            <a:avLst/>
          </a:prstGeom>
          <a:solidFill>
            <a:srgbClr val="F7F9FA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0" name="TextBox 259"/>
          <p:cNvSpPr txBox="1"/>
          <p:nvPr/>
        </p:nvSpPr>
        <p:spPr>
          <a:xfrm>
            <a:off x="4407725" y="3392996"/>
            <a:ext cx="1078992" cy="857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55" b="0">
                <a:solidFill>
                  <a:srgbClr val="1E303A"/>
                </a:solidFill>
                <a:latin typeface="Aptos"/>
              </a:rPr>
              <a:t>Evidence supported</a:t>
            </a:r>
            <a:endParaRPr sz="555" b="0">
              <a:solidFill>
                <a:srgbClr val="1E303A"/>
              </a:solidFill>
              <a:latin typeface="Aptos"/>
            </a:endParaRPr>
          </a:p>
        </p:txBody>
      </p:sp>
      <p:sp>
        <p:nvSpPr>
          <p:cNvPr id="261" name="Rectangle 260"/>
          <p:cNvSpPr/>
          <p:nvPr/>
        </p:nvSpPr>
        <p:spPr>
          <a:xfrm>
            <a:off x="5541582" y="3342132"/>
            <a:ext cx="1060704" cy="187452"/>
          </a:xfrm>
          <a:prstGeom prst="rect">
            <a:avLst/>
          </a:prstGeom>
          <a:solidFill>
            <a:srgbClr val="EAF3EE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2" name="TextBox 261"/>
          <p:cNvSpPr txBox="1"/>
          <p:nvPr/>
        </p:nvSpPr>
        <p:spPr>
          <a:xfrm>
            <a:off x="5596445" y="3392361"/>
            <a:ext cx="950976" cy="869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70" b="1">
                <a:solidFill>
                  <a:srgbClr val="1E303A"/>
                </a:solidFill>
                <a:latin typeface="Aptos"/>
              </a:rPr>
              <a:t>76.7%</a:t>
            </a:r>
            <a:endParaRPr sz="570" b="1">
              <a:solidFill>
                <a:srgbClr val="1E303A"/>
              </a:solidFill>
              <a:latin typeface="Aptos"/>
            </a:endParaRPr>
          </a:p>
        </p:txBody>
      </p:sp>
      <p:sp>
        <p:nvSpPr>
          <p:cNvPr id="263" name="Rectangle 262"/>
          <p:cNvSpPr/>
          <p:nvPr/>
        </p:nvSpPr>
        <p:spPr>
          <a:xfrm>
            <a:off x="6602286" y="3342132"/>
            <a:ext cx="1069848" cy="187452"/>
          </a:xfrm>
          <a:prstGeom prst="rect">
            <a:avLst/>
          </a:prstGeom>
          <a:solidFill>
            <a:srgbClr val="F7F9FA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4" name="TextBox 263"/>
          <p:cNvSpPr txBox="1"/>
          <p:nvPr/>
        </p:nvSpPr>
        <p:spPr>
          <a:xfrm>
            <a:off x="6657149" y="3392361"/>
            <a:ext cx="960119" cy="869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70" b="1">
                <a:solidFill>
                  <a:srgbClr val="1E303A"/>
                </a:solidFill>
                <a:latin typeface="Aptos"/>
              </a:rPr>
              <a:t>73.3%</a:t>
            </a:r>
            <a:endParaRPr sz="570" b="1">
              <a:solidFill>
                <a:srgbClr val="1E303A"/>
              </a:solidFill>
              <a:latin typeface="Aptos"/>
            </a:endParaRPr>
          </a:p>
        </p:txBody>
      </p:sp>
      <p:sp>
        <p:nvSpPr>
          <p:cNvPr id="265" name="Rectangle 264"/>
          <p:cNvSpPr/>
          <p:nvPr/>
        </p:nvSpPr>
        <p:spPr>
          <a:xfrm>
            <a:off x="4352862" y="3529584"/>
            <a:ext cx="1188720" cy="187452"/>
          </a:xfrm>
          <a:prstGeom prst="rect">
            <a:avLst/>
          </a:prstGeom>
          <a:solidFill>
            <a:srgbClr val="FFFFFF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6" name="TextBox 265"/>
          <p:cNvSpPr txBox="1"/>
          <p:nvPr/>
        </p:nvSpPr>
        <p:spPr>
          <a:xfrm>
            <a:off x="4407725" y="3580448"/>
            <a:ext cx="1078992" cy="857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55" b="0">
                <a:solidFill>
                  <a:srgbClr val="1E303A"/>
                </a:solidFill>
                <a:latin typeface="Aptos"/>
              </a:rPr>
              <a:t>Technical failure</a:t>
            </a:r>
            <a:endParaRPr sz="555" b="0">
              <a:solidFill>
                <a:srgbClr val="1E303A"/>
              </a:solidFill>
              <a:latin typeface="Aptos"/>
            </a:endParaRPr>
          </a:p>
        </p:txBody>
      </p:sp>
      <p:sp>
        <p:nvSpPr>
          <p:cNvPr id="267" name="Rectangle 266"/>
          <p:cNvSpPr/>
          <p:nvPr/>
        </p:nvSpPr>
        <p:spPr>
          <a:xfrm>
            <a:off x="5541582" y="3529584"/>
            <a:ext cx="1060704" cy="187452"/>
          </a:xfrm>
          <a:prstGeom prst="rect">
            <a:avLst/>
          </a:prstGeom>
          <a:solidFill>
            <a:srgbClr val="EAF3EE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8" name="TextBox 267"/>
          <p:cNvSpPr txBox="1"/>
          <p:nvPr/>
        </p:nvSpPr>
        <p:spPr>
          <a:xfrm>
            <a:off x="5596445" y="3579813"/>
            <a:ext cx="950976" cy="869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70" b="1">
                <a:solidFill>
                  <a:srgbClr val="1E303A"/>
                </a:solidFill>
                <a:latin typeface="Aptos"/>
              </a:rPr>
              <a:t>1.7%</a:t>
            </a:r>
            <a:endParaRPr sz="570" b="1">
              <a:solidFill>
                <a:srgbClr val="1E303A"/>
              </a:solidFill>
              <a:latin typeface="Aptos"/>
            </a:endParaRPr>
          </a:p>
        </p:txBody>
      </p:sp>
      <p:sp>
        <p:nvSpPr>
          <p:cNvPr id="269" name="Rectangle 268"/>
          <p:cNvSpPr/>
          <p:nvPr/>
        </p:nvSpPr>
        <p:spPr>
          <a:xfrm>
            <a:off x="6602286" y="3529584"/>
            <a:ext cx="1069848" cy="187452"/>
          </a:xfrm>
          <a:prstGeom prst="rect">
            <a:avLst/>
          </a:prstGeom>
          <a:solidFill>
            <a:srgbClr val="F7E6E3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0" name="TextBox 269"/>
          <p:cNvSpPr txBox="1"/>
          <p:nvPr/>
        </p:nvSpPr>
        <p:spPr>
          <a:xfrm>
            <a:off x="6657149" y="3579813"/>
            <a:ext cx="960119" cy="869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70" b="1">
                <a:solidFill>
                  <a:srgbClr val="1E303A"/>
                </a:solidFill>
                <a:latin typeface="Aptos"/>
              </a:rPr>
              <a:t>5.0%</a:t>
            </a:r>
            <a:endParaRPr sz="570" b="1">
              <a:solidFill>
                <a:srgbClr val="1E303A"/>
              </a:solidFill>
              <a:latin typeface="Aptos"/>
            </a:endParaRPr>
          </a:p>
        </p:txBody>
      </p:sp>
      <p:sp>
        <p:nvSpPr>
          <p:cNvPr id="271" name="Rectangle 270"/>
          <p:cNvSpPr/>
          <p:nvPr/>
        </p:nvSpPr>
        <p:spPr>
          <a:xfrm>
            <a:off x="4352862" y="3717035"/>
            <a:ext cx="1188720" cy="187452"/>
          </a:xfrm>
          <a:prstGeom prst="rect">
            <a:avLst/>
          </a:prstGeom>
          <a:solidFill>
            <a:srgbClr val="F7F9FA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2" name="TextBox 271"/>
          <p:cNvSpPr txBox="1"/>
          <p:nvPr/>
        </p:nvSpPr>
        <p:spPr>
          <a:xfrm>
            <a:off x="4407725" y="3767899"/>
            <a:ext cx="1078992" cy="857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55" b="0">
                <a:solidFill>
                  <a:srgbClr val="1E303A"/>
                </a:solidFill>
                <a:latin typeface="Aptos"/>
              </a:rPr>
              <a:t>Product p50</a:t>
            </a:r>
            <a:endParaRPr sz="555" b="0">
              <a:solidFill>
                <a:srgbClr val="1E303A"/>
              </a:solidFill>
              <a:latin typeface="Aptos"/>
            </a:endParaRPr>
          </a:p>
        </p:txBody>
      </p:sp>
      <p:sp>
        <p:nvSpPr>
          <p:cNvPr id="273" name="Rectangle 272"/>
          <p:cNvSpPr/>
          <p:nvPr/>
        </p:nvSpPr>
        <p:spPr>
          <a:xfrm>
            <a:off x="5541582" y="3717035"/>
            <a:ext cx="1060704" cy="187452"/>
          </a:xfrm>
          <a:prstGeom prst="rect">
            <a:avLst/>
          </a:prstGeom>
          <a:solidFill>
            <a:srgbClr val="F7F9FA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4" name="TextBox 273"/>
          <p:cNvSpPr txBox="1"/>
          <p:nvPr/>
        </p:nvSpPr>
        <p:spPr>
          <a:xfrm>
            <a:off x="5596445" y="3767264"/>
            <a:ext cx="950976" cy="869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70" b="1">
                <a:solidFill>
                  <a:srgbClr val="1E303A"/>
                </a:solidFill>
                <a:latin typeface="Aptos"/>
              </a:rPr>
              <a:t>6.31 s</a:t>
            </a:r>
            <a:endParaRPr sz="570" b="1">
              <a:solidFill>
                <a:srgbClr val="1E303A"/>
              </a:solidFill>
              <a:latin typeface="Aptos"/>
            </a:endParaRPr>
          </a:p>
        </p:txBody>
      </p:sp>
      <p:sp>
        <p:nvSpPr>
          <p:cNvPr id="275" name="Rectangle 274"/>
          <p:cNvSpPr/>
          <p:nvPr/>
        </p:nvSpPr>
        <p:spPr>
          <a:xfrm>
            <a:off x="6602286" y="3717035"/>
            <a:ext cx="1069848" cy="187452"/>
          </a:xfrm>
          <a:prstGeom prst="rect">
            <a:avLst/>
          </a:prstGeom>
          <a:solidFill>
            <a:srgbClr val="E7EFF4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6" name="TextBox 275"/>
          <p:cNvSpPr txBox="1"/>
          <p:nvPr/>
        </p:nvSpPr>
        <p:spPr>
          <a:xfrm>
            <a:off x="6657149" y="3767264"/>
            <a:ext cx="960119" cy="869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70" b="1">
                <a:solidFill>
                  <a:srgbClr val="1E303A"/>
                </a:solidFill>
                <a:latin typeface="Aptos"/>
              </a:rPr>
              <a:t>5.45 s</a:t>
            </a:r>
            <a:endParaRPr sz="570" b="1">
              <a:solidFill>
                <a:srgbClr val="1E303A"/>
              </a:solidFill>
              <a:latin typeface="Aptos"/>
            </a:endParaRPr>
          </a:p>
        </p:txBody>
      </p:sp>
      <p:sp>
        <p:nvSpPr>
          <p:cNvPr id="277" name="Rectangle 276"/>
          <p:cNvSpPr/>
          <p:nvPr/>
        </p:nvSpPr>
        <p:spPr>
          <a:xfrm>
            <a:off x="4352862" y="3922776"/>
            <a:ext cx="3319272" cy="164592"/>
          </a:xfrm>
          <a:prstGeom prst="rect">
            <a:avLst/>
          </a:prstGeom>
          <a:solidFill>
            <a:srgbClr val="E4F2F3"/>
          </a:solidFill>
          <a:ln w="444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8" name="TextBox 277"/>
          <p:cNvSpPr txBox="1"/>
          <p:nvPr/>
        </p:nvSpPr>
        <p:spPr>
          <a:xfrm>
            <a:off x="4444302" y="3968496"/>
            <a:ext cx="3136392" cy="781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505" b="1">
                <a:solidFill>
                  <a:srgbClr val="006F7B"/>
                </a:solidFill>
                <a:latin typeface="Aptos"/>
              </a:rPr>
              <a:t>Evidence available: You.com 120/120; GLM Quark 118/120;Quark is not stable</a:t>
            </a:r>
            <a:endParaRPr lang="en-US" altLang="zh-CN" sz="505" b="1">
              <a:solidFill>
                <a:srgbClr val="006F7B"/>
              </a:solidFill>
              <a:latin typeface="Aptos"/>
            </a:endParaRPr>
          </a:p>
        </p:txBody>
      </p:sp>
      <p:sp>
        <p:nvSpPr>
          <p:cNvPr id="279" name="Right Triangle 278"/>
          <p:cNvSpPr/>
          <p:nvPr/>
        </p:nvSpPr>
        <p:spPr>
          <a:xfrm>
            <a:off x="6501956" y="4953889"/>
            <a:ext cx="50292" cy="68580"/>
          </a:xfrm>
          <a:prstGeom prst="rtTriangle">
            <a:avLst/>
          </a:prstGeom>
          <a:solidFill>
            <a:srgbClr val="006F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0" name="TextBox 279"/>
          <p:cNvSpPr txBox="1"/>
          <p:nvPr/>
        </p:nvSpPr>
        <p:spPr>
          <a:xfrm>
            <a:off x="6657404" y="4912741"/>
            <a:ext cx="2249424" cy="96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625" b="1">
                <a:solidFill>
                  <a:srgbClr val="006F7B"/>
                </a:solidFill>
                <a:latin typeface="Aptos"/>
              </a:rPr>
              <a:t>Grounding Validity Optimization</a:t>
            </a:r>
            <a:endParaRPr lang="en-US" altLang="zh-CN" sz="625" b="1">
              <a:solidFill>
                <a:srgbClr val="006F7B"/>
              </a:solidFill>
              <a:latin typeface="Aptos"/>
            </a:endParaRPr>
          </a:p>
        </p:txBody>
      </p:sp>
      <p:sp>
        <p:nvSpPr>
          <p:cNvPr id="281" name="TextBox 280"/>
          <p:cNvSpPr txBox="1"/>
          <p:nvPr/>
        </p:nvSpPr>
        <p:spPr>
          <a:xfrm>
            <a:off x="6657404" y="5086477"/>
            <a:ext cx="2249424" cy="901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5" b="0">
                <a:solidFill>
                  <a:srgbClr val="1E303A"/>
                </a:solidFill>
                <a:latin typeface="Aptos"/>
              </a:rPr>
              <a:t>Schema repair </a:t>
            </a:r>
            <a:endParaRPr sz="585" b="0">
              <a:solidFill>
                <a:srgbClr val="1E303A"/>
              </a:solidFill>
              <a:latin typeface="Aptos"/>
            </a:endParaRPr>
          </a:p>
        </p:txBody>
      </p:sp>
      <p:sp>
        <p:nvSpPr>
          <p:cNvPr id="282" name="Right Triangle 281"/>
          <p:cNvSpPr/>
          <p:nvPr/>
        </p:nvSpPr>
        <p:spPr>
          <a:xfrm>
            <a:off x="6501956" y="5365369"/>
            <a:ext cx="50292" cy="68580"/>
          </a:xfrm>
          <a:prstGeom prst="rtTriangle">
            <a:avLst/>
          </a:prstGeom>
          <a:solidFill>
            <a:srgbClr val="006F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3" name="TextBox 282"/>
          <p:cNvSpPr txBox="1"/>
          <p:nvPr/>
        </p:nvSpPr>
        <p:spPr>
          <a:xfrm>
            <a:off x="6657404" y="5324221"/>
            <a:ext cx="2249424" cy="96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625" b="1">
                <a:solidFill>
                  <a:srgbClr val="006F7B"/>
                </a:solidFill>
                <a:latin typeface="Aptos"/>
              </a:rPr>
              <a:t>High-Stakes Case Review</a:t>
            </a:r>
            <a:endParaRPr lang="en-US" altLang="zh-CN" sz="625" b="1">
              <a:solidFill>
                <a:srgbClr val="006F7B"/>
              </a:solidFill>
              <a:latin typeface="Aptos"/>
            </a:endParaRPr>
          </a:p>
        </p:txBody>
      </p:sp>
      <p:sp>
        <p:nvSpPr>
          <p:cNvPr id="284" name="TextBox 283"/>
          <p:cNvSpPr txBox="1"/>
          <p:nvPr/>
        </p:nvSpPr>
        <p:spPr>
          <a:xfrm>
            <a:off x="6657404" y="5497957"/>
            <a:ext cx="2249424" cy="901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5" b="0">
                <a:solidFill>
                  <a:srgbClr val="1E303A"/>
                </a:solidFill>
                <a:latin typeface="Aptos"/>
              </a:rPr>
              <a:t>Double-label critical + 2026-sensitive cases</a:t>
            </a:r>
            <a:endParaRPr sz="585" b="0">
              <a:solidFill>
                <a:srgbClr val="1E303A"/>
              </a:solidFill>
              <a:latin typeface="Aptos"/>
            </a:endParaRPr>
          </a:p>
        </p:txBody>
      </p:sp>
      <p:sp>
        <p:nvSpPr>
          <p:cNvPr id="285" name="Right Triangle 284"/>
          <p:cNvSpPr/>
          <p:nvPr/>
        </p:nvSpPr>
        <p:spPr>
          <a:xfrm>
            <a:off x="6501956" y="5776849"/>
            <a:ext cx="50292" cy="68580"/>
          </a:xfrm>
          <a:prstGeom prst="rtTriangle">
            <a:avLst/>
          </a:prstGeom>
          <a:solidFill>
            <a:srgbClr val="006F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6" name="TextBox 285"/>
          <p:cNvSpPr txBox="1"/>
          <p:nvPr/>
        </p:nvSpPr>
        <p:spPr>
          <a:xfrm>
            <a:off x="6657404" y="5735701"/>
            <a:ext cx="2249424" cy="96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625" b="1">
                <a:solidFill>
                  <a:srgbClr val="006F7B"/>
                </a:solidFill>
                <a:latin typeface="Aptos"/>
              </a:rPr>
              <a:t>Routing Policy Iteration</a:t>
            </a:r>
            <a:endParaRPr lang="en-US" altLang="zh-CN" sz="625" b="1">
              <a:solidFill>
                <a:srgbClr val="006F7B"/>
              </a:solidFill>
              <a:latin typeface="Aptos"/>
            </a:endParaRPr>
          </a:p>
        </p:txBody>
      </p:sp>
      <p:sp>
        <p:nvSpPr>
          <p:cNvPr id="287" name="TextBox 286"/>
          <p:cNvSpPr txBox="1"/>
          <p:nvPr/>
        </p:nvSpPr>
        <p:spPr>
          <a:xfrm>
            <a:off x="6657404" y="5909437"/>
            <a:ext cx="2249424" cy="901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85" b="0">
                <a:solidFill>
                  <a:srgbClr val="1E303A"/>
                </a:solidFill>
                <a:latin typeface="Aptos"/>
              </a:rPr>
              <a:t>Various web search services</a:t>
            </a:r>
            <a:endParaRPr lang="en-US" sz="585" b="0">
              <a:solidFill>
                <a:srgbClr val="1E303A"/>
              </a:solidFill>
              <a:latin typeface="Aptos"/>
            </a:endParaRPr>
          </a:p>
        </p:txBody>
      </p:sp>
      <p:sp>
        <p:nvSpPr>
          <p:cNvPr id="288" name="Right Triangle 287"/>
          <p:cNvSpPr/>
          <p:nvPr/>
        </p:nvSpPr>
        <p:spPr>
          <a:xfrm>
            <a:off x="9181148" y="4953889"/>
            <a:ext cx="50292" cy="68580"/>
          </a:xfrm>
          <a:prstGeom prst="rtTriangle">
            <a:avLst/>
          </a:prstGeom>
          <a:solidFill>
            <a:srgbClr val="006F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9" name="TextBox 288"/>
          <p:cNvSpPr txBox="1"/>
          <p:nvPr/>
        </p:nvSpPr>
        <p:spPr>
          <a:xfrm>
            <a:off x="9336596" y="4912741"/>
            <a:ext cx="2249424" cy="96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625" b="1">
                <a:solidFill>
                  <a:srgbClr val="006F7B"/>
                </a:solidFill>
                <a:latin typeface="Aptos"/>
              </a:rPr>
              <a:t>Cost &amp; ROI Benchmarking</a:t>
            </a:r>
            <a:endParaRPr lang="en-US" altLang="zh-CN" sz="625" b="1">
              <a:solidFill>
                <a:srgbClr val="006F7B"/>
              </a:solidFill>
              <a:latin typeface="Aptos"/>
            </a:endParaRPr>
          </a:p>
        </p:txBody>
      </p:sp>
      <p:sp>
        <p:nvSpPr>
          <p:cNvPr id="290" name="TextBox 289"/>
          <p:cNvSpPr txBox="1"/>
          <p:nvPr/>
        </p:nvSpPr>
        <p:spPr>
          <a:xfrm>
            <a:off x="9336596" y="5086477"/>
            <a:ext cx="2249424" cy="901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5" b="0">
                <a:solidFill>
                  <a:srgbClr val="1E303A"/>
                </a:solidFill>
                <a:latin typeface="Aptos"/>
              </a:rPr>
              <a:t>Tokens, calls, unit economics, vendor rank</a:t>
            </a:r>
            <a:endParaRPr sz="585" b="0">
              <a:solidFill>
                <a:srgbClr val="1E303A"/>
              </a:solidFill>
              <a:latin typeface="Aptos"/>
            </a:endParaRPr>
          </a:p>
        </p:txBody>
      </p:sp>
      <p:sp>
        <p:nvSpPr>
          <p:cNvPr id="291" name="Right Triangle 290"/>
          <p:cNvSpPr/>
          <p:nvPr/>
        </p:nvSpPr>
        <p:spPr>
          <a:xfrm>
            <a:off x="9181148" y="5365369"/>
            <a:ext cx="50292" cy="68580"/>
          </a:xfrm>
          <a:prstGeom prst="rtTriangle">
            <a:avLst/>
          </a:prstGeom>
          <a:solidFill>
            <a:srgbClr val="006F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2" name="TextBox 291"/>
          <p:cNvSpPr txBox="1"/>
          <p:nvPr/>
        </p:nvSpPr>
        <p:spPr>
          <a:xfrm>
            <a:off x="9336596" y="5324221"/>
            <a:ext cx="2249424" cy="96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625" b="1">
                <a:solidFill>
                  <a:srgbClr val="006F7B"/>
                </a:solidFill>
                <a:latin typeface="Aptos"/>
              </a:rPr>
              <a:t>DECISION CONFIDENCE</a:t>
            </a:r>
            <a:endParaRPr lang="en-US" altLang="zh-CN" sz="625" b="1">
              <a:solidFill>
                <a:srgbClr val="006F7B"/>
              </a:solidFill>
              <a:latin typeface="Aptos"/>
            </a:endParaRPr>
          </a:p>
        </p:txBody>
      </p:sp>
      <p:sp>
        <p:nvSpPr>
          <p:cNvPr id="293" name="TextBox 292"/>
          <p:cNvSpPr txBox="1"/>
          <p:nvPr/>
        </p:nvSpPr>
        <p:spPr>
          <a:xfrm>
            <a:off x="9336596" y="5497957"/>
            <a:ext cx="2249424" cy="901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5" b="0">
                <a:solidFill>
                  <a:srgbClr val="1E303A"/>
                </a:solidFill>
                <a:latin typeface="Aptos"/>
              </a:rPr>
              <a:t>Set production thresholds by use case</a:t>
            </a:r>
            <a:endParaRPr sz="585" b="0">
              <a:solidFill>
                <a:srgbClr val="1E303A"/>
              </a:solidFill>
              <a:latin typeface="Aptos"/>
            </a:endParaRPr>
          </a:p>
        </p:txBody>
      </p:sp>
      <p:sp>
        <p:nvSpPr>
          <p:cNvPr id="294" name="Right Triangle 293"/>
          <p:cNvSpPr/>
          <p:nvPr/>
        </p:nvSpPr>
        <p:spPr>
          <a:xfrm>
            <a:off x="9181148" y="5776849"/>
            <a:ext cx="50292" cy="68580"/>
          </a:xfrm>
          <a:prstGeom prst="rtTriangle">
            <a:avLst/>
          </a:prstGeom>
          <a:solidFill>
            <a:srgbClr val="006F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5" name="TextBox 294"/>
          <p:cNvSpPr txBox="1"/>
          <p:nvPr/>
        </p:nvSpPr>
        <p:spPr>
          <a:xfrm>
            <a:off x="9336596" y="5735701"/>
            <a:ext cx="2249424" cy="96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625" b="1">
                <a:solidFill>
                  <a:srgbClr val="006F7B"/>
                </a:solidFill>
                <a:latin typeface="Aptos"/>
              </a:rPr>
              <a:t> Evaluation System Expansion</a:t>
            </a:r>
            <a:endParaRPr lang="en-US" altLang="zh-CN" sz="625" b="1">
              <a:solidFill>
                <a:srgbClr val="006F7B"/>
              </a:solidFill>
              <a:latin typeface="Aptos"/>
            </a:endParaRPr>
          </a:p>
        </p:txBody>
      </p:sp>
      <p:sp>
        <p:nvSpPr>
          <p:cNvPr id="296" name="TextBox 295"/>
          <p:cNvSpPr txBox="1"/>
          <p:nvPr/>
        </p:nvSpPr>
        <p:spPr>
          <a:xfrm>
            <a:off x="9336596" y="5909437"/>
            <a:ext cx="2249424" cy="901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5">
                <a:solidFill>
                  <a:srgbClr val="1E303A"/>
                </a:solidFill>
                <a:latin typeface="Aptos"/>
                <a:sym typeface="+mn-ea"/>
              </a:rPr>
              <a:t>Chinese cases, new vendors, regression suite</a:t>
            </a:r>
            <a:endParaRPr sz="585" b="0">
              <a:solidFill>
                <a:srgbClr val="1E303A"/>
              </a:solidFill>
              <a:latin typeface="Aptos"/>
            </a:endParaRPr>
          </a:p>
        </p:txBody>
      </p:sp>
      <p:sp>
        <p:nvSpPr>
          <p:cNvPr id="297" name="Rectangle 296"/>
          <p:cNvSpPr/>
          <p:nvPr/>
        </p:nvSpPr>
        <p:spPr>
          <a:xfrm>
            <a:off x="274638" y="1664208"/>
            <a:ext cx="3730752" cy="2487168"/>
          </a:xfrm>
          <a:prstGeom prst="rect">
            <a:avLst/>
          </a:prstGeom>
          <a:solidFill>
            <a:srgbClr val="FFFFFF"/>
          </a:solidFill>
          <a:ln w="698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8" name="Rectangle 297"/>
          <p:cNvSpPr/>
          <p:nvPr/>
        </p:nvSpPr>
        <p:spPr>
          <a:xfrm>
            <a:off x="274638" y="1664208"/>
            <a:ext cx="3730752" cy="64008"/>
          </a:xfrm>
          <a:prstGeom prst="rect">
            <a:avLst/>
          </a:prstGeom>
          <a:solidFill>
            <a:srgbClr val="006F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9" name="TextBox 298"/>
          <p:cNvSpPr txBox="1"/>
          <p:nvPr/>
        </p:nvSpPr>
        <p:spPr>
          <a:xfrm>
            <a:off x="439229" y="1828800"/>
            <a:ext cx="2011680" cy="161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006F7B"/>
                </a:solidFill>
                <a:latin typeface="Aptos"/>
              </a:rPr>
              <a:t>Web Search</a:t>
            </a:r>
            <a:r>
              <a:rPr lang="en-US" sz="1050" b="1">
                <a:solidFill>
                  <a:srgbClr val="006F7B"/>
                </a:solidFill>
                <a:latin typeface="Aptos"/>
              </a:rPr>
              <a:t> Results</a:t>
            </a:r>
            <a:endParaRPr lang="en-US" sz="1050" b="1">
              <a:solidFill>
                <a:srgbClr val="006F7B"/>
              </a:solidFill>
              <a:latin typeface="Aptos"/>
            </a:endParaRPr>
          </a:p>
        </p:txBody>
      </p:sp>
      <p:sp>
        <p:nvSpPr>
          <p:cNvPr id="300" name="Rounded Rectangle 299"/>
          <p:cNvSpPr/>
          <p:nvPr/>
        </p:nvSpPr>
        <p:spPr>
          <a:xfrm>
            <a:off x="475806" y="2121408"/>
            <a:ext cx="1627632" cy="841248"/>
          </a:xfrm>
          <a:prstGeom prst="roundRect">
            <a:avLst/>
          </a:prstGeom>
          <a:solidFill>
            <a:srgbClr val="FFFFFF"/>
          </a:solidFill>
          <a:ln w="698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1" name="Rectangle 300"/>
          <p:cNvSpPr/>
          <p:nvPr/>
        </p:nvSpPr>
        <p:spPr>
          <a:xfrm>
            <a:off x="475806" y="2121408"/>
            <a:ext cx="54864" cy="841248"/>
          </a:xfrm>
          <a:prstGeom prst="rect">
            <a:avLst/>
          </a:prstGeom>
          <a:solidFill>
            <a:srgbClr val="006F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2" name="TextBox 301"/>
          <p:cNvSpPr txBox="1"/>
          <p:nvPr/>
        </p:nvSpPr>
        <p:spPr>
          <a:xfrm>
            <a:off x="649542" y="2240279"/>
            <a:ext cx="1234440" cy="196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80" b="1">
                <a:solidFill>
                  <a:srgbClr val="006F7B"/>
                </a:solidFill>
                <a:latin typeface="Aptos"/>
              </a:rPr>
              <a:t>88%</a:t>
            </a:r>
            <a:endParaRPr sz="1280" b="1">
              <a:solidFill>
                <a:srgbClr val="006F7B"/>
              </a:solidFill>
              <a:latin typeface="Aptos"/>
            </a:endParaRPr>
          </a:p>
        </p:txBody>
      </p:sp>
      <p:sp>
        <p:nvSpPr>
          <p:cNvPr id="303" name="TextBox 302"/>
          <p:cNvSpPr txBox="1"/>
          <p:nvPr/>
        </p:nvSpPr>
        <p:spPr>
          <a:xfrm>
            <a:off x="649542" y="2487168"/>
            <a:ext cx="1261872" cy="1085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10" b="1">
                <a:solidFill>
                  <a:srgbClr val="0D2B45"/>
                </a:solidFill>
                <a:latin typeface="Aptos"/>
              </a:rPr>
              <a:t>You.com + Qwen</a:t>
            </a:r>
            <a:endParaRPr sz="710" b="1">
              <a:solidFill>
                <a:srgbClr val="0D2B45"/>
              </a:solidFill>
              <a:latin typeface="Aptos"/>
            </a:endParaRPr>
          </a:p>
        </p:txBody>
      </p:sp>
      <p:sp>
        <p:nvSpPr>
          <p:cNvPr id="304" name="TextBox 303"/>
          <p:cNvSpPr txBox="1"/>
          <p:nvPr/>
        </p:nvSpPr>
        <p:spPr>
          <a:xfrm>
            <a:off x="649542" y="2788920"/>
            <a:ext cx="1261872" cy="901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90" b="0">
                <a:solidFill>
                  <a:srgbClr val="5E7180"/>
                </a:solidFill>
                <a:latin typeface="Aptos"/>
              </a:rPr>
              <a:t>English factual QA</a:t>
            </a:r>
            <a:endParaRPr sz="590" b="0">
              <a:solidFill>
                <a:srgbClr val="5E7180"/>
              </a:solidFill>
              <a:latin typeface="Aptos"/>
            </a:endParaRPr>
          </a:p>
        </p:txBody>
      </p:sp>
      <p:sp>
        <p:nvSpPr>
          <p:cNvPr id="305" name="Rounded Rectangle 304"/>
          <p:cNvSpPr/>
          <p:nvPr/>
        </p:nvSpPr>
        <p:spPr>
          <a:xfrm>
            <a:off x="2167446" y="2121408"/>
            <a:ext cx="1627632" cy="841248"/>
          </a:xfrm>
          <a:prstGeom prst="roundRect">
            <a:avLst/>
          </a:prstGeom>
          <a:solidFill>
            <a:srgbClr val="FFFFFF"/>
          </a:solidFill>
          <a:ln w="698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6" name="Rectangle 305"/>
          <p:cNvSpPr/>
          <p:nvPr/>
        </p:nvSpPr>
        <p:spPr>
          <a:xfrm>
            <a:off x="2167446" y="2121408"/>
            <a:ext cx="54864" cy="841248"/>
          </a:xfrm>
          <a:prstGeom prst="rect">
            <a:avLst/>
          </a:prstGeom>
          <a:solidFill>
            <a:srgbClr val="3C66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7" name="TextBox 306"/>
          <p:cNvSpPr txBox="1"/>
          <p:nvPr/>
        </p:nvSpPr>
        <p:spPr>
          <a:xfrm>
            <a:off x="2341182" y="2240279"/>
            <a:ext cx="1234440" cy="196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80" b="1">
                <a:solidFill>
                  <a:srgbClr val="3C6685"/>
                </a:solidFill>
                <a:latin typeface="Aptos"/>
              </a:rPr>
              <a:t>60%</a:t>
            </a:r>
            <a:endParaRPr sz="1280" b="1">
              <a:solidFill>
                <a:srgbClr val="3C6685"/>
              </a:solidFill>
              <a:latin typeface="Aptos"/>
            </a:endParaRPr>
          </a:p>
        </p:txBody>
      </p:sp>
      <p:sp>
        <p:nvSpPr>
          <p:cNvPr id="308" name="TextBox 307"/>
          <p:cNvSpPr txBox="1"/>
          <p:nvPr/>
        </p:nvSpPr>
        <p:spPr>
          <a:xfrm>
            <a:off x="2341182" y="2487168"/>
            <a:ext cx="1261872" cy="1085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10" b="1">
                <a:solidFill>
                  <a:srgbClr val="0D2B45"/>
                </a:solidFill>
                <a:latin typeface="Aptos"/>
              </a:rPr>
              <a:t>GLM Quark + Qwen</a:t>
            </a:r>
            <a:endParaRPr sz="710" b="1">
              <a:solidFill>
                <a:srgbClr val="0D2B45"/>
              </a:solidFill>
              <a:latin typeface="Aptos"/>
            </a:endParaRPr>
          </a:p>
        </p:txBody>
      </p:sp>
      <p:sp>
        <p:nvSpPr>
          <p:cNvPr id="309" name="TextBox 308"/>
          <p:cNvSpPr txBox="1"/>
          <p:nvPr/>
        </p:nvSpPr>
        <p:spPr>
          <a:xfrm>
            <a:off x="2341182" y="2788920"/>
            <a:ext cx="1261872" cy="901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90" b="0">
                <a:solidFill>
                  <a:srgbClr val="5E7180"/>
                </a:solidFill>
                <a:latin typeface="Aptos"/>
              </a:rPr>
              <a:t>English factual QA</a:t>
            </a:r>
            <a:endParaRPr sz="590" b="0">
              <a:solidFill>
                <a:srgbClr val="5E7180"/>
              </a:solidFill>
              <a:latin typeface="Aptos"/>
            </a:endParaRPr>
          </a:p>
        </p:txBody>
      </p:sp>
      <p:sp>
        <p:nvSpPr>
          <p:cNvPr id="310" name="Rounded Rectangle 309"/>
          <p:cNvSpPr/>
          <p:nvPr/>
        </p:nvSpPr>
        <p:spPr>
          <a:xfrm>
            <a:off x="475806" y="3054096"/>
            <a:ext cx="1627632" cy="841248"/>
          </a:xfrm>
          <a:prstGeom prst="roundRect">
            <a:avLst/>
          </a:prstGeom>
          <a:solidFill>
            <a:srgbClr val="FFFFFF"/>
          </a:solidFill>
          <a:ln w="698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1" name="Rectangle 310"/>
          <p:cNvSpPr/>
          <p:nvPr/>
        </p:nvSpPr>
        <p:spPr>
          <a:xfrm>
            <a:off x="475806" y="3054096"/>
            <a:ext cx="54864" cy="841248"/>
          </a:xfrm>
          <a:prstGeom prst="rect">
            <a:avLst/>
          </a:prstGeom>
          <a:solidFill>
            <a:srgbClr val="6F72A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2" name="TextBox 311"/>
          <p:cNvSpPr txBox="1"/>
          <p:nvPr/>
        </p:nvSpPr>
        <p:spPr>
          <a:xfrm>
            <a:off x="649542" y="3172968"/>
            <a:ext cx="1234440" cy="196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80" b="1">
                <a:solidFill>
                  <a:srgbClr val="6F72AE"/>
                </a:solidFill>
                <a:latin typeface="Aptos"/>
              </a:rPr>
              <a:t>42%</a:t>
            </a:r>
            <a:endParaRPr sz="1280" b="1">
              <a:solidFill>
                <a:srgbClr val="6F72AE"/>
              </a:solidFill>
              <a:latin typeface="Aptos"/>
            </a:endParaRPr>
          </a:p>
        </p:txBody>
      </p:sp>
      <p:sp>
        <p:nvSpPr>
          <p:cNvPr id="313" name="TextBox 312"/>
          <p:cNvSpPr txBox="1"/>
          <p:nvPr/>
        </p:nvSpPr>
        <p:spPr>
          <a:xfrm>
            <a:off x="649542" y="3419856"/>
            <a:ext cx="1261872" cy="217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10" b="1">
                <a:solidFill>
                  <a:srgbClr val="0D2B45"/>
                </a:solidFill>
                <a:latin typeface="Aptos"/>
              </a:rPr>
              <a:t>Qwen-only
(forced)</a:t>
            </a:r>
            <a:endParaRPr sz="710" b="1">
              <a:solidFill>
                <a:srgbClr val="0D2B45"/>
              </a:solidFill>
              <a:latin typeface="Aptos"/>
            </a:endParaRPr>
          </a:p>
        </p:txBody>
      </p:sp>
      <p:sp>
        <p:nvSpPr>
          <p:cNvPr id="314" name="TextBox 313"/>
          <p:cNvSpPr txBox="1"/>
          <p:nvPr/>
        </p:nvSpPr>
        <p:spPr>
          <a:xfrm>
            <a:off x="649542" y="3721608"/>
            <a:ext cx="1261872" cy="901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90" b="0">
                <a:solidFill>
                  <a:srgbClr val="5E7180"/>
                </a:solidFill>
                <a:latin typeface="Aptos"/>
              </a:rPr>
              <a:t>Black-box baseline</a:t>
            </a:r>
            <a:endParaRPr sz="590" b="0">
              <a:solidFill>
                <a:srgbClr val="5E7180"/>
              </a:solidFill>
              <a:latin typeface="Aptos"/>
            </a:endParaRPr>
          </a:p>
        </p:txBody>
      </p:sp>
      <p:sp>
        <p:nvSpPr>
          <p:cNvPr id="315" name="Rounded Rectangle 314"/>
          <p:cNvSpPr/>
          <p:nvPr/>
        </p:nvSpPr>
        <p:spPr>
          <a:xfrm>
            <a:off x="2167446" y="3054096"/>
            <a:ext cx="1627632" cy="841248"/>
          </a:xfrm>
          <a:prstGeom prst="roundRect">
            <a:avLst/>
          </a:prstGeom>
          <a:solidFill>
            <a:srgbClr val="FFFFFF"/>
          </a:solidFill>
          <a:ln w="6985">
            <a:solidFill>
              <a:srgbClr val="CBD8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6" name="Rectangle 315"/>
          <p:cNvSpPr/>
          <p:nvPr/>
        </p:nvSpPr>
        <p:spPr>
          <a:xfrm>
            <a:off x="2167446" y="3054096"/>
            <a:ext cx="54864" cy="841248"/>
          </a:xfrm>
          <a:prstGeom prst="rect">
            <a:avLst/>
          </a:prstGeom>
          <a:solidFill>
            <a:srgbClr val="4A87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7" name="TextBox 316"/>
          <p:cNvSpPr txBox="1"/>
          <p:nvPr/>
        </p:nvSpPr>
        <p:spPr>
          <a:xfrm>
            <a:off x="2341182" y="3172968"/>
            <a:ext cx="1234440" cy="196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80" b="1">
                <a:solidFill>
                  <a:srgbClr val="4A876B"/>
                </a:solidFill>
                <a:latin typeface="Aptos"/>
              </a:rPr>
              <a:t>98-100%</a:t>
            </a:r>
            <a:endParaRPr sz="1280" b="1">
              <a:solidFill>
                <a:srgbClr val="4A876B"/>
              </a:solidFill>
              <a:latin typeface="Aptos"/>
            </a:endParaRPr>
          </a:p>
        </p:txBody>
      </p:sp>
      <p:sp>
        <p:nvSpPr>
          <p:cNvPr id="318" name="TextBox 317"/>
          <p:cNvSpPr txBox="1"/>
          <p:nvPr/>
        </p:nvSpPr>
        <p:spPr>
          <a:xfrm>
            <a:off x="2341182" y="3419856"/>
            <a:ext cx="1261872" cy="1085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10" b="1">
                <a:solidFill>
                  <a:srgbClr val="0D2B45"/>
                </a:solidFill>
                <a:latin typeface="Aptos"/>
              </a:rPr>
              <a:t>Chinese QA</a:t>
            </a:r>
            <a:endParaRPr sz="710" b="1">
              <a:solidFill>
                <a:srgbClr val="0D2B45"/>
              </a:solidFill>
              <a:latin typeface="Aptos"/>
            </a:endParaRPr>
          </a:p>
        </p:txBody>
      </p:sp>
      <p:sp>
        <p:nvSpPr>
          <p:cNvPr id="319" name="TextBox 318"/>
          <p:cNvSpPr txBox="1"/>
          <p:nvPr/>
        </p:nvSpPr>
        <p:spPr>
          <a:xfrm>
            <a:off x="2341182" y="3721608"/>
            <a:ext cx="1261872" cy="901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90" b="0">
                <a:solidFill>
                  <a:srgbClr val="5E7180"/>
                </a:solidFill>
                <a:latin typeface="Aptos"/>
              </a:rPr>
              <a:t>Saturated set</a:t>
            </a:r>
            <a:endParaRPr sz="590" b="0">
              <a:solidFill>
                <a:srgbClr val="5E7180"/>
              </a:solidFill>
              <a:latin typeface="Aptos"/>
            </a:endParaRPr>
          </a:p>
        </p:txBody>
      </p:sp>
      <p:sp>
        <p:nvSpPr>
          <p:cNvPr id="320" name="Rectangle 319"/>
          <p:cNvSpPr/>
          <p:nvPr/>
        </p:nvSpPr>
        <p:spPr>
          <a:xfrm>
            <a:off x="475806" y="4014215"/>
            <a:ext cx="3319272" cy="36576"/>
          </a:xfrm>
          <a:prstGeom prst="rect">
            <a:avLst/>
          </a:prstGeom>
          <a:solidFill>
            <a:srgbClr val="E4F2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>
            <a:spLocks noGrp="1"/>
          </p:cNvSpPr>
          <p:nvPr/>
        </p:nvSpPr>
        <p:spPr>
          <a:xfrm>
            <a:off x="318" y="0"/>
            <a:ext cx="12191695" cy="6858000"/>
          </a:xfrm>
          <a:prstGeom prst="rect">
            <a:avLst/>
          </a:prstGeom>
          <a:solidFill>
            <a:srgbClr val="F7FA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457518" y="320040"/>
            <a:ext cx="384048" cy="384048"/>
          </a:xfrm>
          <a:prstGeom prst="rect">
            <a:avLst/>
          </a:prstGeom>
          <a:solidFill>
            <a:srgbClr val="6D6F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4" name="TextBox 3"/>
          <p:cNvSpPr>
            <a:spLocks noGrp="1"/>
          </p:cNvSpPr>
          <p:nvPr/>
        </p:nvSpPr>
        <p:spPr>
          <a:xfrm>
            <a:off x="457518" y="358394"/>
            <a:ext cx="384048" cy="3073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FFFFFF"/>
                </a:solidFill>
              </a:defRPr>
            </a:pPr>
            <a:r>
              <a:rPr lang="en-US" sz="20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E</a:t>
            </a:r>
            <a:endParaRPr lang="en-US" sz="2000" b="1" i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" name="TextBox 4"/>
          <p:cNvSpPr>
            <a:spLocks noGrp="1"/>
          </p:cNvSpPr>
          <p:nvPr/>
        </p:nvSpPr>
        <p:spPr>
          <a:xfrm>
            <a:off x="933006" y="419989"/>
            <a:ext cx="8229600" cy="1841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0F6B78"/>
                </a:solidFill>
              </a:defRPr>
            </a:pPr>
            <a:r>
              <a:rPr sz="1200" b="1" i="0">
                <a:solidFill>
                  <a:srgbClr val="6D6FA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ACCOUNT CONVERSION + OPERATING MODEL  |  buy -&gt; launch -&gt; expand</a:t>
            </a:r>
            <a:endParaRPr sz="1200" b="1" i="0">
              <a:solidFill>
                <a:srgbClr val="6D6FA8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TextBox 5"/>
          <p:cNvSpPr>
            <a:spLocks noGrp="1"/>
          </p:cNvSpPr>
          <p:nvPr/>
        </p:nvSpPr>
        <p:spPr>
          <a:xfrm>
            <a:off x="457518" y="749808"/>
            <a:ext cx="11274552" cy="3835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  <a:buNone/>
              <a:defRPr>
                <a:solidFill>
                  <a:srgbClr val="223B50"/>
                </a:solidFill>
              </a:defRPr>
            </a:pPr>
            <a:r>
              <a:rPr sz="2400" b="1" i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Alibaba wins with a governed route, not a one-time API sale</a:t>
            </a:r>
            <a:endParaRPr sz="2400" b="1" i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" name="decision-panel"/>
          <p:cNvSpPr>
            <a:spLocks noGrp="1"/>
          </p:cNvSpPr>
          <p:nvPr/>
        </p:nvSpPr>
        <p:spPr>
          <a:xfrm>
            <a:off x="457200" y="1371600"/>
            <a:ext cx="3543300" cy="5067300"/>
          </a:xfrm>
          <a:prstGeom prst="roundRect">
            <a:avLst>
              <a:gd name="adj" fmla="val 1344"/>
            </a:avLst>
          </a:prstGeom>
          <a:solidFill>
            <a:srgbClr val="FFFFFF"/>
          </a:solidFill>
          <a:ln w="9525">
            <a:solidFill>
              <a:srgbClr val="C8D4DB"/>
            </a:solidFill>
            <a:prstDash val="solid"/>
          </a:ln>
        </p:spPr>
      </p:sp>
      <p:sp>
        <p:nvSpPr>
          <p:cNvPr id="8" name="decision-panel-accent"/>
          <p:cNvSpPr>
            <a:spLocks noGrp="1"/>
          </p:cNvSpPr>
          <p:nvPr/>
        </p:nvSpPr>
        <p:spPr>
          <a:xfrm>
            <a:off x="457200" y="1371600"/>
            <a:ext cx="3543300" cy="76200"/>
          </a:xfrm>
          <a:prstGeom prst="rect">
            <a:avLst/>
          </a:prstGeom>
          <a:solidFill>
            <a:srgbClr val="0F6B78"/>
          </a:solidFill>
          <a:ln w="0">
            <a:noFill/>
            <a:prstDash val="solid"/>
          </a:ln>
        </p:spPr>
      </p:sp>
      <p:sp>
        <p:nvSpPr>
          <p:cNvPr id="9" name="decision-title"/>
          <p:cNvSpPr>
            <a:spLocks noGrp="1"/>
          </p:cNvSpPr>
          <p:nvPr/>
        </p:nvSpPr>
        <p:spPr>
          <a:xfrm>
            <a:off x="628650" y="1581150"/>
            <a:ext cx="3143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125" b="1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1125" b="1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  BUYING COMMITTEE</a:t>
            </a:r>
            <a:endParaRPr sz="1125" b="1">
              <a:solidFill>
                <a:srgbClr val="0F6B78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0" name="decision-subtitle"/>
          <p:cNvSpPr>
            <a:spLocks noGrp="1"/>
          </p:cNvSpPr>
          <p:nvPr/>
        </p:nvSpPr>
        <p:spPr>
          <a:xfrm>
            <a:off x="628650" y="1857375"/>
            <a:ext cx="3143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015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1015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Four approvals run in parallel</a:t>
            </a:r>
            <a:endParaRPr sz="1015" b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1" name="buyer-row-1"/>
          <p:cNvSpPr>
            <a:spLocks noGrp="1"/>
          </p:cNvSpPr>
          <p:nvPr/>
        </p:nvSpPr>
        <p:spPr>
          <a:xfrm>
            <a:off x="628650" y="2209800"/>
            <a:ext cx="3200400" cy="533400"/>
          </a:xfrm>
          <a:prstGeom prst="roundRect">
            <a:avLst>
              <a:gd name="adj" fmla="val 7143"/>
            </a:avLst>
          </a:prstGeom>
          <a:solidFill>
            <a:srgbClr val="EAF5F4"/>
          </a:solidFill>
          <a:ln w="9525">
            <a:solidFill>
              <a:srgbClr val="0F6B78"/>
            </a:solidFill>
            <a:prstDash val="solid"/>
          </a:ln>
        </p:spPr>
      </p:sp>
      <p:sp>
        <p:nvSpPr>
          <p:cNvPr id="12" name="buyer-name-1"/>
          <p:cNvSpPr>
            <a:spLocks noGrp="1"/>
          </p:cNvSpPr>
          <p:nvPr/>
        </p:nvSpPr>
        <p:spPr>
          <a:xfrm>
            <a:off x="752475" y="2305050"/>
            <a:ext cx="1333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90" b="1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90" b="1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Business sponsor</a:t>
            </a:r>
            <a:endParaRPr sz="990" b="1">
              <a:solidFill>
                <a:srgbClr val="0F6B78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3" name="buyer-proof-1"/>
          <p:cNvSpPr>
            <a:spLocks noGrp="1"/>
          </p:cNvSpPr>
          <p:nvPr/>
        </p:nvSpPr>
        <p:spPr>
          <a:xfrm>
            <a:off x="2076450" y="2305050"/>
            <a:ext cx="1619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4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4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Funds pilot; owns KPI and outcome</a:t>
            </a:r>
            <a:endParaRPr sz="940" b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4" name="buyer-row-2"/>
          <p:cNvSpPr>
            <a:spLocks noGrp="1"/>
          </p:cNvSpPr>
          <p:nvPr/>
        </p:nvSpPr>
        <p:spPr>
          <a:xfrm>
            <a:off x="628650" y="2876550"/>
            <a:ext cx="3200400" cy="533400"/>
          </a:xfrm>
          <a:prstGeom prst="roundRect">
            <a:avLst>
              <a:gd name="adj" fmla="val 7143"/>
            </a:avLst>
          </a:prstGeom>
          <a:solidFill>
            <a:srgbClr val="EAF5F4"/>
          </a:solidFill>
          <a:ln w="9525">
            <a:solidFill>
              <a:srgbClr val="3B6B8A"/>
            </a:solidFill>
            <a:prstDash val="solid"/>
          </a:ln>
        </p:spPr>
      </p:sp>
      <p:sp>
        <p:nvSpPr>
          <p:cNvPr id="15" name="buyer-name-2"/>
          <p:cNvSpPr>
            <a:spLocks noGrp="1"/>
          </p:cNvSpPr>
          <p:nvPr/>
        </p:nvSpPr>
        <p:spPr>
          <a:xfrm>
            <a:off x="752475" y="2971800"/>
            <a:ext cx="1333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90" b="1">
                <a:solidFill>
                  <a:srgbClr val="3B6B8A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90" b="1">
                <a:solidFill>
                  <a:srgbClr val="3B6B8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AI / platform</a:t>
            </a:r>
            <a:endParaRPr sz="990" b="1">
              <a:solidFill>
                <a:srgbClr val="3B6B8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6" name="buyer-proof-2"/>
          <p:cNvSpPr>
            <a:spLocks noGrp="1"/>
          </p:cNvSpPr>
          <p:nvPr/>
        </p:nvSpPr>
        <p:spPr>
          <a:xfrm>
            <a:off x="2076450" y="2971800"/>
            <a:ext cx="1619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4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4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API fit, SLO, telemetry, fallback</a:t>
            </a:r>
            <a:endParaRPr sz="940" b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7" name="buyer-row-3"/>
          <p:cNvSpPr>
            <a:spLocks noGrp="1"/>
          </p:cNvSpPr>
          <p:nvPr/>
        </p:nvSpPr>
        <p:spPr>
          <a:xfrm>
            <a:off x="628650" y="3543300"/>
            <a:ext cx="3200400" cy="533400"/>
          </a:xfrm>
          <a:prstGeom prst="roundRect">
            <a:avLst>
              <a:gd name="adj" fmla="val 7143"/>
            </a:avLst>
          </a:prstGeom>
          <a:solidFill>
            <a:srgbClr val="FCF6E8"/>
          </a:solidFill>
          <a:ln w="9525">
            <a:solidFill>
              <a:srgbClr val="C78F3F"/>
            </a:solidFill>
            <a:prstDash val="solid"/>
          </a:ln>
        </p:spPr>
      </p:sp>
      <p:sp>
        <p:nvSpPr>
          <p:cNvPr id="18" name="buyer-name-3"/>
          <p:cNvSpPr>
            <a:spLocks noGrp="1"/>
          </p:cNvSpPr>
          <p:nvPr/>
        </p:nvSpPr>
        <p:spPr>
          <a:xfrm>
            <a:off x="752475" y="3638550"/>
            <a:ext cx="1333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90" b="1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90" b="1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Security / legal</a:t>
            </a:r>
            <a:endParaRPr sz="990" b="1">
              <a:solidFill>
                <a:srgbClr val="C78F3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9" name="buyer-proof-3"/>
          <p:cNvSpPr>
            <a:spLocks noGrp="1"/>
          </p:cNvSpPr>
          <p:nvPr/>
        </p:nvSpPr>
        <p:spPr>
          <a:xfrm>
            <a:off x="2076450" y="3638550"/>
            <a:ext cx="1619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4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4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Data scope, transfer basis, retention</a:t>
            </a:r>
            <a:endParaRPr sz="940" b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0" name="buyer-row-4"/>
          <p:cNvSpPr>
            <a:spLocks noGrp="1"/>
          </p:cNvSpPr>
          <p:nvPr/>
        </p:nvSpPr>
        <p:spPr>
          <a:xfrm>
            <a:off x="628650" y="4210050"/>
            <a:ext cx="3200400" cy="533400"/>
          </a:xfrm>
          <a:prstGeom prst="roundRect">
            <a:avLst>
              <a:gd name="adj" fmla="val 7143"/>
            </a:avLst>
          </a:prstGeom>
          <a:solidFill>
            <a:srgbClr val="EFF7F1"/>
          </a:solidFill>
          <a:ln w="9525">
            <a:solidFill>
              <a:srgbClr val="4C8A73"/>
            </a:solidFill>
            <a:prstDash val="solid"/>
          </a:ln>
        </p:spPr>
      </p:sp>
      <p:sp>
        <p:nvSpPr>
          <p:cNvPr id="21" name="buyer-name-4"/>
          <p:cNvSpPr>
            <a:spLocks noGrp="1"/>
          </p:cNvSpPr>
          <p:nvPr/>
        </p:nvSpPr>
        <p:spPr>
          <a:xfrm>
            <a:off x="752475" y="4305300"/>
            <a:ext cx="1333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90" b="1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90" b="1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Procurement / finance</a:t>
            </a:r>
            <a:endParaRPr sz="990" b="1">
              <a:solidFill>
                <a:srgbClr val="4C8A73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2" name="buyer-proof-4"/>
          <p:cNvSpPr>
            <a:spLocks noGrp="1"/>
          </p:cNvSpPr>
          <p:nvPr/>
        </p:nvSpPr>
        <p:spPr>
          <a:xfrm>
            <a:off x="2076450" y="4305300"/>
            <a:ext cx="1619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4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4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Cost per success, terms, continuity</a:t>
            </a:r>
            <a:endParaRPr sz="940" b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3" name="decision-divider"/>
          <p:cNvSpPr>
            <a:spLocks noGrp="1"/>
          </p:cNvSpPr>
          <p:nvPr/>
        </p:nvSpPr>
        <p:spPr>
          <a:xfrm>
            <a:off x="628650" y="4981575"/>
            <a:ext cx="3200400" cy="9525"/>
          </a:xfrm>
          <a:prstGeom prst="rect">
            <a:avLst/>
          </a:prstGeom>
          <a:solidFill>
            <a:srgbClr val="C8D4DB"/>
          </a:solidFill>
          <a:ln w="0">
            <a:noFill/>
            <a:prstDash val="solid"/>
          </a:ln>
        </p:spPr>
      </p:sp>
      <p:sp>
        <p:nvSpPr>
          <p:cNvPr id="24" name="decision-exit-label"/>
          <p:cNvSpPr>
            <a:spLocks noGrp="1"/>
          </p:cNvSpPr>
          <p:nvPr/>
        </p:nvSpPr>
        <p:spPr>
          <a:xfrm>
            <a:off x="628650" y="5153025"/>
            <a:ext cx="10477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40" b="1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40" b="1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CLOSE GATE</a:t>
            </a:r>
            <a:endParaRPr sz="940" b="1">
              <a:solidFill>
                <a:srgbClr val="0F6B78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5" name="decision-exit"/>
          <p:cNvSpPr>
            <a:spLocks noGrp="1"/>
          </p:cNvSpPr>
          <p:nvPr/>
        </p:nvSpPr>
        <p:spPr>
          <a:xfrm>
            <a:off x="628650" y="5381625"/>
            <a:ext cx="32004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75" b="1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75" b="1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Named sponsor + production owner + approved data route + budget / capacity plan</a:t>
            </a:r>
            <a:endParaRPr sz="975" b="1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6" name="conversion-panel"/>
          <p:cNvSpPr>
            <a:spLocks noGrp="1"/>
          </p:cNvSpPr>
          <p:nvPr/>
        </p:nvSpPr>
        <p:spPr>
          <a:xfrm>
            <a:off x="4276725" y="1371600"/>
            <a:ext cx="3543300" cy="5067300"/>
          </a:xfrm>
          <a:prstGeom prst="roundRect">
            <a:avLst>
              <a:gd name="adj" fmla="val 1344"/>
            </a:avLst>
          </a:prstGeom>
          <a:solidFill>
            <a:srgbClr val="FFFFFF"/>
          </a:solidFill>
          <a:ln w="9525">
            <a:solidFill>
              <a:srgbClr val="C8D4DB"/>
            </a:solidFill>
            <a:prstDash val="solid"/>
          </a:ln>
        </p:spPr>
      </p:sp>
      <p:sp>
        <p:nvSpPr>
          <p:cNvPr id="27" name="conversion-panel-accent"/>
          <p:cNvSpPr>
            <a:spLocks noGrp="1"/>
          </p:cNvSpPr>
          <p:nvPr/>
        </p:nvSpPr>
        <p:spPr>
          <a:xfrm>
            <a:off x="4276725" y="1371600"/>
            <a:ext cx="3543300" cy="76200"/>
          </a:xfrm>
          <a:prstGeom prst="rect">
            <a:avLst/>
          </a:prstGeom>
          <a:solidFill>
            <a:srgbClr val="3B6B8A"/>
          </a:solidFill>
          <a:ln w="0">
            <a:noFill/>
            <a:prstDash val="solid"/>
          </a:ln>
        </p:spPr>
      </p:sp>
      <p:sp>
        <p:nvSpPr>
          <p:cNvPr id="28" name="conversion-title"/>
          <p:cNvSpPr>
            <a:spLocks noGrp="1"/>
          </p:cNvSpPr>
          <p:nvPr/>
        </p:nvSpPr>
        <p:spPr>
          <a:xfrm>
            <a:off x="4448175" y="1581150"/>
            <a:ext cx="31813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125" b="1">
                <a:solidFill>
                  <a:srgbClr val="3B6B8A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1125" b="1">
                <a:solidFill>
                  <a:srgbClr val="3B6B8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2  STAGE-GATED CONVERSION</a:t>
            </a:r>
            <a:endParaRPr sz="1125" b="1">
              <a:solidFill>
                <a:srgbClr val="3B6B8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9" name="conversion-subtitle"/>
          <p:cNvSpPr>
            <a:spLocks noGrp="1"/>
          </p:cNvSpPr>
          <p:nvPr/>
        </p:nvSpPr>
        <p:spPr>
          <a:xfrm>
            <a:off x="4448175" y="1857375"/>
            <a:ext cx="31813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015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1015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Prove the gap workload; do not sell replacement</a:t>
            </a:r>
            <a:endParaRPr sz="1015" b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0" name="stage-row-1"/>
          <p:cNvSpPr>
            <a:spLocks noGrp="1"/>
          </p:cNvSpPr>
          <p:nvPr/>
        </p:nvSpPr>
        <p:spPr>
          <a:xfrm>
            <a:off x="4448175" y="2200275"/>
            <a:ext cx="3200400" cy="438150"/>
          </a:xfrm>
          <a:prstGeom prst="roundRect">
            <a:avLst>
              <a:gd name="adj" fmla="val 8696"/>
            </a:avLst>
          </a:prstGeom>
          <a:solidFill>
            <a:srgbClr val="F7FAFB"/>
          </a:solidFill>
          <a:ln w="9525">
            <a:solidFill>
              <a:srgbClr val="C8D4DB"/>
            </a:solidFill>
            <a:prstDash val="solid"/>
          </a:ln>
        </p:spPr>
      </p:sp>
      <p:sp>
        <p:nvSpPr>
          <p:cNvPr id="31" name="stage-row-bar-1"/>
          <p:cNvSpPr>
            <a:spLocks noGrp="1"/>
          </p:cNvSpPr>
          <p:nvPr/>
        </p:nvSpPr>
        <p:spPr>
          <a:xfrm>
            <a:off x="4448175" y="2200275"/>
            <a:ext cx="66675" cy="438150"/>
          </a:xfrm>
          <a:prstGeom prst="rect">
            <a:avLst/>
          </a:prstGeom>
          <a:solidFill>
            <a:srgbClr val="0F6B78"/>
          </a:solidFill>
          <a:ln w="0">
            <a:noFill/>
            <a:prstDash val="solid"/>
          </a:ln>
        </p:spPr>
      </p:sp>
      <p:sp>
        <p:nvSpPr>
          <p:cNvPr id="32" name="stage-row-title-1"/>
          <p:cNvSpPr>
            <a:spLocks noGrp="1"/>
          </p:cNvSpPr>
          <p:nvPr/>
        </p:nvSpPr>
        <p:spPr>
          <a:xfrm>
            <a:off x="4600575" y="2276475"/>
            <a:ext cx="95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60" b="1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60" b="1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  DISCOVER</a:t>
            </a:r>
            <a:endParaRPr sz="960" b="1">
              <a:solidFill>
                <a:srgbClr val="0F6B78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3" name="stage-row-copy-1"/>
          <p:cNvSpPr>
            <a:spLocks noGrp="1"/>
          </p:cNvSpPr>
          <p:nvPr/>
        </p:nvSpPr>
        <p:spPr>
          <a:xfrm>
            <a:off x="5562600" y="2276475"/>
            <a:ext cx="1952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25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25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2-3 gap workloads + accountable owner</a:t>
            </a:r>
            <a:endParaRPr sz="925" b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4" name="stage-row-2"/>
          <p:cNvSpPr>
            <a:spLocks noGrp="1"/>
          </p:cNvSpPr>
          <p:nvPr/>
        </p:nvSpPr>
        <p:spPr>
          <a:xfrm>
            <a:off x="4448175" y="2752725"/>
            <a:ext cx="3200400" cy="438150"/>
          </a:xfrm>
          <a:prstGeom prst="roundRect">
            <a:avLst>
              <a:gd name="adj" fmla="val 8696"/>
            </a:avLst>
          </a:prstGeom>
          <a:solidFill>
            <a:srgbClr val="F7FAFB"/>
          </a:solidFill>
          <a:ln w="9525">
            <a:solidFill>
              <a:srgbClr val="C8D4DB"/>
            </a:solidFill>
            <a:prstDash val="solid"/>
          </a:ln>
        </p:spPr>
      </p:sp>
      <p:sp>
        <p:nvSpPr>
          <p:cNvPr id="35" name="stage-row-bar-2"/>
          <p:cNvSpPr>
            <a:spLocks noGrp="1"/>
          </p:cNvSpPr>
          <p:nvPr/>
        </p:nvSpPr>
        <p:spPr>
          <a:xfrm>
            <a:off x="4448175" y="2752725"/>
            <a:ext cx="66675" cy="438150"/>
          </a:xfrm>
          <a:prstGeom prst="rect">
            <a:avLst/>
          </a:prstGeom>
          <a:solidFill>
            <a:srgbClr val="3B6B8A"/>
          </a:solidFill>
          <a:ln w="0">
            <a:noFill/>
            <a:prstDash val="solid"/>
          </a:ln>
        </p:spPr>
      </p:sp>
      <p:sp>
        <p:nvSpPr>
          <p:cNvPr id="36" name="stage-row-title-2"/>
          <p:cNvSpPr>
            <a:spLocks noGrp="1"/>
          </p:cNvSpPr>
          <p:nvPr/>
        </p:nvSpPr>
        <p:spPr>
          <a:xfrm>
            <a:off x="4600575" y="2828925"/>
            <a:ext cx="95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60" b="1">
                <a:solidFill>
                  <a:srgbClr val="3B6B8A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60" b="1">
                <a:solidFill>
                  <a:srgbClr val="3B6B8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2  BASELINE</a:t>
            </a:r>
            <a:endParaRPr sz="960" b="1">
              <a:solidFill>
                <a:srgbClr val="3B6B8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7" name="stage-row-copy-2"/>
          <p:cNvSpPr>
            <a:spLocks noGrp="1"/>
          </p:cNvSpPr>
          <p:nvPr/>
        </p:nvSpPr>
        <p:spPr>
          <a:xfrm>
            <a:off x="5562600" y="2828925"/>
            <a:ext cx="1952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25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25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Accepted Quark / Qwen baseline + bad cases</a:t>
            </a:r>
            <a:endParaRPr sz="925" b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8" name="stage-row-3"/>
          <p:cNvSpPr>
            <a:spLocks noGrp="1"/>
          </p:cNvSpPr>
          <p:nvPr/>
        </p:nvSpPr>
        <p:spPr>
          <a:xfrm>
            <a:off x="4448175" y="3305175"/>
            <a:ext cx="3200400" cy="438150"/>
          </a:xfrm>
          <a:prstGeom prst="roundRect">
            <a:avLst>
              <a:gd name="adj" fmla="val 8696"/>
            </a:avLst>
          </a:prstGeom>
          <a:solidFill>
            <a:srgbClr val="F7FAFB"/>
          </a:solidFill>
          <a:ln w="9525">
            <a:solidFill>
              <a:srgbClr val="C8D4DB"/>
            </a:solidFill>
            <a:prstDash val="solid"/>
          </a:ln>
        </p:spPr>
      </p:sp>
      <p:sp>
        <p:nvSpPr>
          <p:cNvPr id="39" name="stage-row-bar-3"/>
          <p:cNvSpPr>
            <a:spLocks noGrp="1"/>
          </p:cNvSpPr>
          <p:nvPr/>
        </p:nvSpPr>
        <p:spPr>
          <a:xfrm>
            <a:off x="4448175" y="3305175"/>
            <a:ext cx="66675" cy="438150"/>
          </a:xfrm>
          <a:prstGeom prst="rect">
            <a:avLst/>
          </a:prstGeom>
          <a:solidFill>
            <a:srgbClr val="6D6FA8"/>
          </a:solidFill>
          <a:ln w="0">
            <a:noFill/>
            <a:prstDash val="solid"/>
          </a:ln>
        </p:spPr>
      </p:sp>
      <p:sp>
        <p:nvSpPr>
          <p:cNvPr id="40" name="stage-row-title-3"/>
          <p:cNvSpPr>
            <a:spLocks noGrp="1"/>
          </p:cNvSpPr>
          <p:nvPr/>
        </p:nvSpPr>
        <p:spPr>
          <a:xfrm>
            <a:off x="4600575" y="3381375"/>
            <a:ext cx="95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60" b="1">
                <a:solidFill>
                  <a:srgbClr val="6D6FA8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60" b="1">
                <a:solidFill>
                  <a:srgbClr val="6D6FA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3  SHADOW</a:t>
            </a:r>
            <a:endParaRPr sz="960" b="1">
              <a:solidFill>
                <a:srgbClr val="6D6FA8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1" name="stage-row-copy-3"/>
          <p:cNvSpPr>
            <a:spLocks noGrp="1"/>
          </p:cNvSpPr>
          <p:nvPr/>
        </p:nvSpPr>
        <p:spPr>
          <a:xfrm>
            <a:off x="5562600" y="3381375"/>
            <a:ext cx="1952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25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25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Dual-route, no user impact, threshold defined</a:t>
            </a:r>
            <a:endParaRPr sz="925" b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2" name="stage-row-4"/>
          <p:cNvSpPr>
            <a:spLocks noGrp="1"/>
          </p:cNvSpPr>
          <p:nvPr/>
        </p:nvSpPr>
        <p:spPr>
          <a:xfrm>
            <a:off x="4448175" y="3857625"/>
            <a:ext cx="3200400" cy="438150"/>
          </a:xfrm>
          <a:prstGeom prst="roundRect">
            <a:avLst>
              <a:gd name="adj" fmla="val 8696"/>
            </a:avLst>
          </a:prstGeom>
          <a:solidFill>
            <a:srgbClr val="F7FAFB"/>
          </a:solidFill>
          <a:ln w="9525">
            <a:solidFill>
              <a:srgbClr val="C8D4DB"/>
            </a:solidFill>
            <a:prstDash val="solid"/>
          </a:ln>
        </p:spPr>
      </p:sp>
      <p:sp>
        <p:nvSpPr>
          <p:cNvPr id="43" name="stage-row-bar-4"/>
          <p:cNvSpPr>
            <a:spLocks noGrp="1"/>
          </p:cNvSpPr>
          <p:nvPr/>
        </p:nvSpPr>
        <p:spPr>
          <a:xfrm>
            <a:off x="4448175" y="3857625"/>
            <a:ext cx="66675" cy="438150"/>
          </a:xfrm>
          <a:prstGeom prst="rect">
            <a:avLst/>
          </a:prstGeom>
          <a:solidFill>
            <a:srgbClr val="C78F3F"/>
          </a:solidFill>
          <a:ln w="0">
            <a:noFill/>
            <a:prstDash val="solid"/>
          </a:ln>
        </p:spPr>
      </p:sp>
      <p:sp>
        <p:nvSpPr>
          <p:cNvPr id="44" name="stage-row-title-4"/>
          <p:cNvSpPr>
            <a:spLocks noGrp="1"/>
          </p:cNvSpPr>
          <p:nvPr/>
        </p:nvSpPr>
        <p:spPr>
          <a:xfrm>
            <a:off x="4600575" y="3933825"/>
            <a:ext cx="95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60" b="1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60" b="1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4  CANARY</a:t>
            </a:r>
            <a:endParaRPr sz="960" b="1">
              <a:solidFill>
                <a:srgbClr val="C78F3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5" name="stage-row-copy-4"/>
          <p:cNvSpPr>
            <a:spLocks noGrp="1"/>
          </p:cNvSpPr>
          <p:nvPr/>
        </p:nvSpPr>
        <p:spPr>
          <a:xfrm>
            <a:off x="5562600" y="3933825"/>
            <a:ext cx="1952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25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25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Fallback, compliance and telemetry proven</a:t>
            </a:r>
            <a:endParaRPr sz="925" b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6" name="stage-row-5"/>
          <p:cNvSpPr>
            <a:spLocks noGrp="1"/>
          </p:cNvSpPr>
          <p:nvPr/>
        </p:nvSpPr>
        <p:spPr>
          <a:xfrm>
            <a:off x="4448175" y="4410075"/>
            <a:ext cx="3200400" cy="438150"/>
          </a:xfrm>
          <a:prstGeom prst="roundRect">
            <a:avLst>
              <a:gd name="adj" fmla="val 8696"/>
            </a:avLst>
          </a:prstGeom>
          <a:solidFill>
            <a:srgbClr val="F7FAFB"/>
          </a:solidFill>
          <a:ln w="9525">
            <a:solidFill>
              <a:srgbClr val="C8D4DB"/>
            </a:solidFill>
            <a:prstDash val="solid"/>
          </a:ln>
        </p:spPr>
      </p:sp>
      <p:sp>
        <p:nvSpPr>
          <p:cNvPr id="47" name="stage-row-bar-5"/>
          <p:cNvSpPr>
            <a:spLocks noGrp="1"/>
          </p:cNvSpPr>
          <p:nvPr/>
        </p:nvSpPr>
        <p:spPr>
          <a:xfrm>
            <a:off x="4448175" y="4410075"/>
            <a:ext cx="66675" cy="438150"/>
          </a:xfrm>
          <a:prstGeom prst="rect">
            <a:avLst/>
          </a:prstGeom>
          <a:solidFill>
            <a:srgbClr val="4C8A73"/>
          </a:solidFill>
          <a:ln w="0">
            <a:noFill/>
            <a:prstDash val="solid"/>
          </a:ln>
        </p:spPr>
      </p:sp>
      <p:sp>
        <p:nvSpPr>
          <p:cNvPr id="48" name="stage-row-title-5"/>
          <p:cNvSpPr>
            <a:spLocks noGrp="1"/>
          </p:cNvSpPr>
          <p:nvPr/>
        </p:nvSpPr>
        <p:spPr>
          <a:xfrm>
            <a:off x="4600575" y="4486275"/>
            <a:ext cx="105664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60" b="1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60" b="1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5</a:t>
            </a:r>
            <a:r>
              <a:rPr lang="en-US" sz="960" b="1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960" b="1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PRODUCTION</a:t>
            </a:r>
            <a:endParaRPr sz="960" b="1">
              <a:solidFill>
                <a:srgbClr val="4C8A73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9" name="stage-row-copy-5"/>
          <p:cNvSpPr>
            <a:spLocks noGrp="1"/>
          </p:cNvSpPr>
          <p:nvPr/>
        </p:nvSpPr>
        <p:spPr>
          <a:xfrm>
            <a:off x="5562600" y="4486275"/>
            <a:ext cx="1952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25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25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Route policy, budget and owner approved</a:t>
            </a:r>
            <a:endParaRPr sz="925" b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0" name="route-thesis"/>
          <p:cNvSpPr>
            <a:spLocks noGrp="1"/>
          </p:cNvSpPr>
          <p:nvPr/>
        </p:nvSpPr>
        <p:spPr>
          <a:xfrm>
            <a:off x="4448175" y="5143500"/>
            <a:ext cx="3200400" cy="990600"/>
          </a:xfrm>
          <a:prstGeom prst="roundRect">
            <a:avLst>
              <a:gd name="adj" fmla="val 3846"/>
            </a:avLst>
          </a:prstGeom>
          <a:solidFill>
            <a:srgbClr val="EAF5F4"/>
          </a:solidFill>
          <a:ln w="9525">
            <a:solidFill>
              <a:srgbClr val="A9D2D9"/>
            </a:solidFill>
            <a:prstDash val="solid"/>
          </a:ln>
        </p:spPr>
      </p:sp>
      <p:sp>
        <p:nvSpPr>
          <p:cNvPr id="51" name="route-thesis-title"/>
          <p:cNvSpPr>
            <a:spLocks noGrp="1"/>
          </p:cNvSpPr>
          <p:nvPr/>
        </p:nvSpPr>
        <p:spPr>
          <a:xfrm>
            <a:off x="4600575" y="5286375"/>
            <a:ext cx="1238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40" b="1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40" b="1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ROUTE THESIS</a:t>
            </a:r>
            <a:endParaRPr sz="940" b="1">
              <a:solidFill>
                <a:srgbClr val="0F6B78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2" name="route-thesis-copy"/>
          <p:cNvSpPr>
            <a:spLocks noGrp="1"/>
          </p:cNvSpPr>
          <p:nvPr/>
        </p:nvSpPr>
        <p:spPr>
          <a:xfrm>
            <a:off x="4600575" y="5534025"/>
            <a:ext cx="2857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60" b="1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60" b="1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Quark stays the China-local default. You.com earns global-web and citation-sensitive traffic. Qwen native answer remains in the product mix.</a:t>
            </a:r>
            <a:endParaRPr sz="960" b="1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3" name="operate-panel"/>
          <p:cNvSpPr>
            <a:spLocks noGrp="1"/>
          </p:cNvSpPr>
          <p:nvPr/>
        </p:nvSpPr>
        <p:spPr>
          <a:xfrm>
            <a:off x="8096250" y="1371600"/>
            <a:ext cx="3638550" cy="5067300"/>
          </a:xfrm>
          <a:prstGeom prst="roundRect">
            <a:avLst>
              <a:gd name="adj" fmla="val 1309"/>
            </a:avLst>
          </a:prstGeom>
          <a:solidFill>
            <a:srgbClr val="FFFFFF"/>
          </a:solidFill>
          <a:ln w="9525">
            <a:solidFill>
              <a:srgbClr val="C8D4DB"/>
            </a:solidFill>
            <a:prstDash val="solid"/>
          </a:ln>
        </p:spPr>
      </p:sp>
      <p:sp>
        <p:nvSpPr>
          <p:cNvPr id="54" name="operate-panel-accent"/>
          <p:cNvSpPr>
            <a:spLocks noGrp="1"/>
          </p:cNvSpPr>
          <p:nvPr/>
        </p:nvSpPr>
        <p:spPr>
          <a:xfrm>
            <a:off x="8096250" y="1371600"/>
            <a:ext cx="3638550" cy="76200"/>
          </a:xfrm>
          <a:prstGeom prst="rect">
            <a:avLst/>
          </a:prstGeom>
          <a:solidFill>
            <a:srgbClr val="4C8A73"/>
          </a:solidFill>
          <a:ln w="0">
            <a:noFill/>
            <a:prstDash val="solid"/>
          </a:ln>
        </p:spPr>
      </p:sp>
      <p:sp>
        <p:nvSpPr>
          <p:cNvPr id="55" name="operate-title"/>
          <p:cNvSpPr>
            <a:spLocks noGrp="1"/>
          </p:cNvSpPr>
          <p:nvPr/>
        </p:nvSpPr>
        <p:spPr>
          <a:xfrm>
            <a:off x="8267700" y="1581150"/>
            <a:ext cx="3238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125" b="1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1125" b="1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3  OPERATE + EXPAND</a:t>
            </a:r>
            <a:endParaRPr sz="1125" b="1">
              <a:solidFill>
                <a:srgbClr val="4C8A73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6" name="operate-subtitle"/>
          <p:cNvSpPr>
            <a:spLocks noGrp="1"/>
          </p:cNvSpPr>
          <p:nvPr/>
        </p:nvSpPr>
        <p:spPr>
          <a:xfrm>
            <a:off x="8267700" y="1857375"/>
            <a:ext cx="323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1015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1015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Continuous service is the revenue engine</a:t>
            </a:r>
            <a:endParaRPr sz="1015" b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7" name="cadence-row-1"/>
          <p:cNvSpPr>
            <a:spLocks noGrp="1"/>
          </p:cNvSpPr>
          <p:nvPr/>
        </p:nvSpPr>
        <p:spPr>
          <a:xfrm>
            <a:off x="8267700" y="2209800"/>
            <a:ext cx="3295650" cy="438150"/>
          </a:xfrm>
          <a:prstGeom prst="roundRect">
            <a:avLst>
              <a:gd name="adj" fmla="val 8696"/>
            </a:avLst>
          </a:prstGeom>
          <a:solidFill>
            <a:srgbClr val="EAF5F4"/>
          </a:solidFill>
          <a:ln w="9525">
            <a:solidFill>
              <a:srgbClr val="0F6B78"/>
            </a:solidFill>
            <a:prstDash val="solid"/>
          </a:ln>
        </p:spPr>
      </p:sp>
      <p:sp>
        <p:nvSpPr>
          <p:cNvPr id="58" name="cadence-label-1"/>
          <p:cNvSpPr>
            <a:spLocks noGrp="1"/>
          </p:cNvSpPr>
          <p:nvPr/>
        </p:nvSpPr>
        <p:spPr>
          <a:xfrm>
            <a:off x="8401050" y="2286000"/>
            <a:ext cx="6667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40" b="1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40" b="1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WEEKLY</a:t>
            </a:r>
            <a:endParaRPr sz="940" b="1">
              <a:solidFill>
                <a:srgbClr val="0F6B78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9" name="cadence-copy-1"/>
          <p:cNvSpPr>
            <a:spLocks noGrp="1"/>
          </p:cNvSpPr>
          <p:nvPr/>
        </p:nvSpPr>
        <p:spPr>
          <a:xfrm>
            <a:off x="9105900" y="2286000"/>
            <a:ext cx="2324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3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3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Bad-case clinic -&gt; patch route / prompt</a:t>
            </a:r>
            <a:endParaRPr sz="930" b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0" name="cadence-row-2"/>
          <p:cNvSpPr>
            <a:spLocks noGrp="1"/>
          </p:cNvSpPr>
          <p:nvPr/>
        </p:nvSpPr>
        <p:spPr>
          <a:xfrm>
            <a:off x="8267700" y="2762250"/>
            <a:ext cx="3295650" cy="438150"/>
          </a:xfrm>
          <a:prstGeom prst="roundRect">
            <a:avLst>
              <a:gd name="adj" fmla="val 8696"/>
            </a:avLst>
          </a:prstGeom>
          <a:solidFill>
            <a:srgbClr val="F7FAFB"/>
          </a:solidFill>
          <a:ln w="9525">
            <a:solidFill>
              <a:srgbClr val="3B6B8A"/>
            </a:solidFill>
            <a:prstDash val="solid"/>
          </a:ln>
        </p:spPr>
      </p:sp>
      <p:sp>
        <p:nvSpPr>
          <p:cNvPr id="61" name="cadence-label-2"/>
          <p:cNvSpPr>
            <a:spLocks noGrp="1"/>
          </p:cNvSpPr>
          <p:nvPr/>
        </p:nvSpPr>
        <p:spPr>
          <a:xfrm>
            <a:off x="8401050" y="2838450"/>
            <a:ext cx="6667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40" b="1">
                <a:solidFill>
                  <a:srgbClr val="3B6B8A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40" b="1">
                <a:solidFill>
                  <a:srgbClr val="3B6B8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MBR</a:t>
            </a:r>
            <a:endParaRPr sz="940" b="1">
              <a:solidFill>
                <a:srgbClr val="3B6B8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2" name="cadence-copy-2"/>
          <p:cNvSpPr>
            <a:spLocks noGrp="1"/>
          </p:cNvSpPr>
          <p:nvPr/>
        </p:nvSpPr>
        <p:spPr>
          <a:xfrm>
            <a:off x="9105900" y="2838450"/>
            <a:ext cx="262636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3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3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Success, cost/success,, errors -&gt; </a:t>
            </a:r>
            <a:r>
              <a:rPr lang="en-US" sz="93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improvement</a:t>
            </a:r>
            <a:endParaRPr lang="en-US" sz="930" b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3" name="cadence-row-3"/>
          <p:cNvSpPr>
            <a:spLocks noGrp="1"/>
          </p:cNvSpPr>
          <p:nvPr/>
        </p:nvSpPr>
        <p:spPr>
          <a:xfrm>
            <a:off x="8267700" y="3314700"/>
            <a:ext cx="3295650" cy="438150"/>
          </a:xfrm>
          <a:prstGeom prst="roundRect">
            <a:avLst>
              <a:gd name="adj" fmla="val 8696"/>
            </a:avLst>
          </a:prstGeom>
          <a:solidFill>
            <a:srgbClr val="EFF7F1"/>
          </a:solidFill>
          <a:ln w="9525">
            <a:solidFill>
              <a:srgbClr val="4C8A73"/>
            </a:solidFill>
            <a:prstDash val="solid"/>
          </a:ln>
        </p:spPr>
      </p:sp>
      <p:sp>
        <p:nvSpPr>
          <p:cNvPr id="64" name="cadence-label-3"/>
          <p:cNvSpPr>
            <a:spLocks noGrp="1"/>
          </p:cNvSpPr>
          <p:nvPr/>
        </p:nvSpPr>
        <p:spPr>
          <a:xfrm>
            <a:off x="8401050" y="3390900"/>
            <a:ext cx="6667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40" b="1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40" b="1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QBR</a:t>
            </a:r>
            <a:endParaRPr sz="940" b="1">
              <a:solidFill>
                <a:srgbClr val="4C8A73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5" name="cadence-copy-3"/>
          <p:cNvSpPr>
            <a:spLocks noGrp="1"/>
          </p:cNvSpPr>
          <p:nvPr/>
        </p:nvSpPr>
        <p:spPr>
          <a:xfrm>
            <a:off x="9105900" y="3390900"/>
            <a:ext cx="2324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3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3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Value, risk, roadmap -&gt; renew / expand</a:t>
            </a:r>
            <a:endParaRPr sz="930" b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6" name="operate-divider"/>
          <p:cNvSpPr>
            <a:spLocks noGrp="1"/>
          </p:cNvSpPr>
          <p:nvPr/>
        </p:nvSpPr>
        <p:spPr>
          <a:xfrm>
            <a:off x="8267700" y="4010025"/>
            <a:ext cx="3295650" cy="9525"/>
          </a:xfrm>
          <a:prstGeom prst="rect">
            <a:avLst/>
          </a:prstGeom>
          <a:solidFill>
            <a:srgbClr val="C8D4DB"/>
          </a:solidFill>
          <a:ln w="0">
            <a:noFill/>
            <a:prstDash val="solid"/>
          </a:ln>
        </p:spPr>
      </p:sp>
      <p:sp>
        <p:nvSpPr>
          <p:cNvPr id="67" name="expand-title"/>
          <p:cNvSpPr>
            <a:spLocks noGrp="1"/>
          </p:cNvSpPr>
          <p:nvPr/>
        </p:nvSpPr>
        <p:spPr>
          <a:xfrm>
            <a:off x="8267700" y="4171950"/>
            <a:ext cx="2000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40" b="1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40" b="1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REVENUE EXPANSION</a:t>
            </a:r>
            <a:endParaRPr sz="940" b="1">
              <a:solidFill>
                <a:srgbClr val="4C8A73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8" name="expand-step-1"/>
          <p:cNvSpPr>
            <a:spLocks noGrp="1"/>
          </p:cNvSpPr>
          <p:nvPr/>
        </p:nvSpPr>
        <p:spPr>
          <a:xfrm>
            <a:off x="8267700" y="4467225"/>
            <a:ext cx="904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30" b="1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30" b="1">
                <a:solidFill>
                  <a:srgbClr val="0F6B78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  LAND</a:t>
            </a:r>
            <a:endParaRPr sz="930" b="1">
              <a:solidFill>
                <a:srgbClr val="0F6B78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9" name="expand-copy-1"/>
          <p:cNvSpPr>
            <a:spLocks noGrp="1"/>
          </p:cNvSpPr>
          <p:nvPr/>
        </p:nvSpPr>
        <p:spPr>
          <a:xfrm>
            <a:off x="9239250" y="4467225"/>
            <a:ext cx="22669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3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3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One workload + one BU</a:t>
            </a:r>
            <a:endParaRPr sz="930" b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0" name="expand-step-2"/>
          <p:cNvSpPr>
            <a:spLocks noGrp="1"/>
          </p:cNvSpPr>
          <p:nvPr/>
        </p:nvSpPr>
        <p:spPr>
          <a:xfrm>
            <a:off x="8267700" y="4867275"/>
            <a:ext cx="904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30" b="1">
                <a:solidFill>
                  <a:srgbClr val="3B6B8A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30" b="1">
                <a:solidFill>
                  <a:srgbClr val="3B6B8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2  PROVE</a:t>
            </a:r>
            <a:endParaRPr sz="930" b="1">
              <a:solidFill>
                <a:srgbClr val="3B6B8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1" name="expand-copy-2"/>
          <p:cNvSpPr>
            <a:spLocks noGrp="1"/>
          </p:cNvSpPr>
          <p:nvPr/>
        </p:nvSpPr>
        <p:spPr>
          <a:xfrm>
            <a:off x="9239250" y="4867275"/>
            <a:ext cx="22669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3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3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SLO + ROI + governance</a:t>
            </a:r>
            <a:endParaRPr sz="930" b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2" name="expand-step-3"/>
          <p:cNvSpPr>
            <a:spLocks noGrp="1"/>
          </p:cNvSpPr>
          <p:nvPr/>
        </p:nvSpPr>
        <p:spPr>
          <a:xfrm>
            <a:off x="8267700" y="5267325"/>
            <a:ext cx="904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30" b="1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30" b="1">
                <a:solidFill>
                  <a:srgbClr val="C78F3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3  EXPAND</a:t>
            </a:r>
            <a:endParaRPr sz="930" b="1">
              <a:solidFill>
                <a:srgbClr val="C78F3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3" name="expand-copy-3"/>
          <p:cNvSpPr>
            <a:spLocks noGrp="1"/>
          </p:cNvSpPr>
          <p:nvPr/>
        </p:nvSpPr>
        <p:spPr>
          <a:xfrm>
            <a:off x="9239250" y="5267325"/>
            <a:ext cx="22669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3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3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Adjacent teams / query classes</a:t>
            </a:r>
            <a:endParaRPr sz="930" b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4" name="expand-step-4"/>
          <p:cNvSpPr>
            <a:spLocks noGrp="1"/>
          </p:cNvSpPr>
          <p:nvPr/>
        </p:nvSpPr>
        <p:spPr>
          <a:xfrm>
            <a:off x="8267700" y="5667375"/>
            <a:ext cx="904875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30" b="1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30" b="1">
                <a:solidFill>
                  <a:srgbClr val="4C8A73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4  PLATFORM</a:t>
            </a:r>
            <a:endParaRPr sz="930" b="1">
              <a:solidFill>
                <a:srgbClr val="4C8A73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5" name="expand-copy-4"/>
          <p:cNvSpPr>
            <a:spLocks noGrp="1"/>
          </p:cNvSpPr>
          <p:nvPr/>
        </p:nvSpPr>
        <p:spPr>
          <a:xfrm>
            <a:off x="9239250" y="5667375"/>
            <a:ext cx="22669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93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930" b="0">
                <a:solidFill>
                  <a:srgbClr val="223B50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Shared gateway / group contract</a:t>
            </a:r>
            <a:endParaRPr sz="930" b="0">
              <a:solidFill>
                <a:srgbClr val="223B5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6" name="you-role"/>
          <p:cNvSpPr>
            <a:spLocks noGrp="1"/>
          </p:cNvSpPr>
          <p:nvPr/>
        </p:nvSpPr>
        <p:spPr>
          <a:xfrm>
            <a:off x="8267700" y="6019800"/>
            <a:ext cx="3295650" cy="323850"/>
          </a:xfrm>
          <a:prstGeom prst="roundRect">
            <a:avLst>
              <a:gd name="adj" fmla="val 11765"/>
            </a:avLst>
          </a:prstGeom>
          <a:solidFill>
            <a:srgbClr val="17324D"/>
          </a:solidFill>
          <a:ln w="9525">
            <a:solidFill>
              <a:srgbClr val="17324D"/>
            </a:solidFill>
            <a:prstDash val="solid"/>
          </a:ln>
        </p:spPr>
      </p:sp>
      <p:sp>
        <p:nvSpPr>
          <p:cNvPr id="77" name="you-role-copy"/>
          <p:cNvSpPr>
            <a:spLocks noGrp="1"/>
          </p:cNvSpPr>
          <p:nvPr/>
        </p:nvSpPr>
        <p:spPr>
          <a:xfrm>
            <a:off x="8382000" y="6105525"/>
            <a:ext cx="30670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buNone/>
              <a:defRPr sz="840" b="1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840" b="1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You.com role: eval -&gt; route -&gt; operate -&gt; expand</a:t>
            </a:r>
            <a:endParaRPr sz="840" b="1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8" name="merged-footer"/>
          <p:cNvSpPr>
            <a:spLocks noGrp="1"/>
          </p:cNvSpPr>
          <p:nvPr/>
        </p:nvSpPr>
        <p:spPr>
          <a:xfrm>
            <a:off x="457200" y="6600825"/>
            <a:ext cx="112776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buNone/>
              <a:defRPr sz="750" b="0">
                <a:solidFill>
                  <a:srgbClr val="8FA1AA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pPr>
            <a:r>
              <a:rPr sz="750" b="0">
                <a:solidFill>
                  <a:srgbClr val="8FA1A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Customer evidence + governance cadence + measured expansion | Alibaba data policy stays a production gate</a:t>
            </a:r>
            <a:endParaRPr sz="750" b="0">
              <a:solidFill>
                <a:srgbClr val="8FA1AA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147.59992125984255,&quot;left&quot;:36.025039370078744,&quot;top&quot;:360.75,&quot;width&quot;:887.7599212598425}"/>
</p:tagLst>
</file>

<file path=ppt/tags/tag10.xml><?xml version="1.0" encoding="utf-8"?>
<p:tagLst xmlns:p="http://schemas.openxmlformats.org/presentationml/2006/main">
  <p:tag name="KSO_WM_DIAGRAM_VIRTUALLY_FRAME" val="{&quot;height&quot;:147.59992125984255,&quot;left&quot;:36.025039370078744,&quot;top&quot;:360.75,&quot;width&quot;:887.7599212598425}"/>
</p:tagLst>
</file>

<file path=ppt/tags/tag11.xml><?xml version="1.0" encoding="utf-8"?>
<p:tagLst xmlns:p="http://schemas.openxmlformats.org/presentationml/2006/main">
  <p:tag name="KSO_WM_DIAGRAM_VIRTUALLY_FRAME" val="{&quot;height&quot;:147.59992125984255,&quot;left&quot;:36.025039370078744,&quot;top&quot;:360.75,&quot;width&quot;:887.7599212598425}"/>
</p:tagLst>
</file>

<file path=ppt/tags/tag12.xml><?xml version="1.0" encoding="utf-8"?>
<p:tagLst xmlns:p="http://schemas.openxmlformats.org/presentationml/2006/main">
  <p:tag name="KSO_WM_DIAGRAM_VIRTUALLY_FRAME" val="{&quot;height&quot;:147.59992125984255,&quot;left&quot;:36.025039370078744,&quot;top&quot;:360.75,&quot;width&quot;:887.7599212598425}"/>
</p:tagLst>
</file>

<file path=ppt/tags/tag13.xml><?xml version="1.0" encoding="utf-8"?>
<p:tagLst xmlns:p="http://schemas.openxmlformats.org/presentationml/2006/main">
  <p:tag name="KSO_WM_DIAGRAM_VIRTUALLY_FRAME" val="{&quot;height&quot;:147.59992125984255,&quot;left&quot;:36.025039370078744,&quot;top&quot;:360.75,&quot;width&quot;:887.7599212598425}"/>
</p:tagLst>
</file>

<file path=ppt/tags/tag14.xml><?xml version="1.0" encoding="utf-8"?>
<p:tagLst xmlns:p="http://schemas.openxmlformats.org/presentationml/2006/main">
  <p:tag name="KSO_WM_DIAGRAM_VIRTUALLY_FRAME" val="{&quot;height&quot;:147.59992125984255,&quot;left&quot;:36.025039370078744,&quot;top&quot;:360.75,&quot;width&quot;:887.7599212598425}"/>
</p:tagLst>
</file>

<file path=ppt/tags/tag15.xml><?xml version="1.0" encoding="utf-8"?>
<p:tagLst xmlns:p="http://schemas.openxmlformats.org/presentationml/2006/main">
  <p:tag name="KSO_WM_DIAGRAM_VIRTUALLY_FRAME" val="{&quot;height&quot;:147.59992125984255,&quot;left&quot;:36.025039370078744,&quot;top&quot;:360.75,&quot;width&quot;:887.7599212598425}"/>
</p:tagLst>
</file>

<file path=ppt/tags/tag16.xml><?xml version="1.0" encoding="utf-8"?>
<p:tagLst xmlns:p="http://schemas.openxmlformats.org/presentationml/2006/main">
  <p:tag name="KSO_WM_DIAGRAM_VIRTUALLY_FRAME" val="{&quot;height&quot;:147.59992125984255,&quot;left&quot;:36.025039370078744,&quot;top&quot;:360.75,&quot;width&quot;:887.7599212598425}"/>
</p:tagLst>
</file>

<file path=ppt/tags/tag17.xml><?xml version="1.0" encoding="utf-8"?>
<p:tagLst xmlns:p="http://schemas.openxmlformats.org/presentationml/2006/main">
  <p:tag name="KSO_WM_DIAGRAM_VIRTUALLY_FRAME" val="{&quot;height&quot;:147.59992125984255,&quot;left&quot;:36.025039370078744,&quot;top&quot;:360.75,&quot;width&quot;:887.7599212598425}"/>
</p:tagLst>
</file>

<file path=ppt/tags/tag18.xml><?xml version="1.0" encoding="utf-8"?>
<p:tagLst xmlns:p="http://schemas.openxmlformats.org/presentationml/2006/main">
  <p:tag name="KSO_WM_DIAGRAM_VIRTUALLY_FRAME" val="{&quot;height&quot;:147.59992125984255,&quot;left&quot;:36.025039370078744,&quot;top&quot;:360.75,&quot;width&quot;:887.7599212598425}"/>
</p:tagLst>
</file>

<file path=ppt/tags/tag19.xml><?xml version="1.0" encoding="utf-8"?>
<p:tagLst xmlns:p="http://schemas.openxmlformats.org/presentationml/2006/main">
  <p:tag name="KSO_WM_DIAGRAM_VIRTUALLY_FRAME" val="{&quot;height&quot;:147.59992125984255,&quot;left&quot;:36.025039370078744,&quot;top&quot;:360.75,&quot;width&quot;:887.7599212598425}"/>
</p:tagLst>
</file>

<file path=ppt/tags/tag2.xml><?xml version="1.0" encoding="utf-8"?>
<p:tagLst xmlns:p="http://schemas.openxmlformats.org/presentationml/2006/main">
  <p:tag name="KSO_WM_DIAGRAM_VIRTUALLY_FRAME" val="{&quot;height&quot;:147.59992125984255,&quot;left&quot;:36.025039370078744,&quot;top&quot;:360.75,&quot;width&quot;:887.7599212598425}"/>
</p:tagLst>
</file>

<file path=ppt/tags/tag20.xml><?xml version="1.0" encoding="utf-8"?>
<p:tagLst xmlns:p="http://schemas.openxmlformats.org/presentationml/2006/main">
  <p:tag name="KSO_WM_DIAGRAM_VIRTUALLY_FRAME" val="{&quot;height&quot;:147.59992125984255,&quot;left&quot;:36.025039370078744,&quot;top&quot;:360.75,&quot;width&quot;:887.7599212598425}"/>
</p:tagLst>
</file>

<file path=ppt/tags/tag3.xml><?xml version="1.0" encoding="utf-8"?>
<p:tagLst xmlns:p="http://schemas.openxmlformats.org/presentationml/2006/main">
  <p:tag name="KSO_WM_DIAGRAM_VIRTUALLY_FRAME" val="{&quot;height&quot;:147.59992125984255,&quot;left&quot;:36.025039370078744,&quot;top&quot;:360.75,&quot;width&quot;:887.7599212598425}"/>
</p:tagLst>
</file>

<file path=ppt/tags/tag4.xml><?xml version="1.0" encoding="utf-8"?>
<p:tagLst xmlns:p="http://schemas.openxmlformats.org/presentationml/2006/main">
  <p:tag name="KSO_WM_DIAGRAM_VIRTUALLY_FRAME" val="{&quot;height&quot;:147.59992125984255,&quot;left&quot;:36.025039370078744,&quot;top&quot;:360.75,&quot;width&quot;:887.7599212598425}"/>
</p:tagLst>
</file>

<file path=ppt/tags/tag5.xml><?xml version="1.0" encoding="utf-8"?>
<p:tagLst xmlns:p="http://schemas.openxmlformats.org/presentationml/2006/main">
  <p:tag name="KSO_WM_DIAGRAM_VIRTUALLY_FRAME" val="{&quot;height&quot;:147.59992125984255,&quot;left&quot;:36.025039370078744,&quot;top&quot;:360.75,&quot;width&quot;:887.7599212598425}"/>
</p:tagLst>
</file>

<file path=ppt/tags/tag6.xml><?xml version="1.0" encoding="utf-8"?>
<p:tagLst xmlns:p="http://schemas.openxmlformats.org/presentationml/2006/main">
  <p:tag name="KSO_WM_DIAGRAM_VIRTUALLY_FRAME" val="{&quot;height&quot;:147.59992125984255,&quot;left&quot;:36.025039370078744,&quot;top&quot;:360.75,&quot;width&quot;:887.7599212598425}"/>
</p:tagLst>
</file>

<file path=ppt/tags/tag7.xml><?xml version="1.0" encoding="utf-8"?>
<p:tagLst xmlns:p="http://schemas.openxmlformats.org/presentationml/2006/main">
  <p:tag name="KSO_WM_DIAGRAM_VIRTUALLY_FRAME" val="{&quot;height&quot;:147.59992125984255,&quot;left&quot;:36.025039370078744,&quot;top&quot;:360.75,&quot;width&quot;:887.7599212598425}"/>
</p:tagLst>
</file>

<file path=ppt/tags/tag8.xml><?xml version="1.0" encoding="utf-8"?>
<p:tagLst xmlns:p="http://schemas.openxmlformats.org/presentationml/2006/main">
  <p:tag name="KSO_WM_DIAGRAM_VIRTUALLY_FRAME" val="{&quot;height&quot;:147.59992125984255,&quot;left&quot;:36.025039370078744,&quot;top&quot;:360.75,&quot;width&quot;:887.7599212598425}"/>
</p:tagLst>
</file>

<file path=ppt/tags/tag9.xml><?xml version="1.0" encoding="utf-8"?>
<p:tagLst xmlns:p="http://schemas.openxmlformats.org/presentationml/2006/main">
  <p:tag name="KSO_WM_DIAGRAM_VIRTUALLY_FRAME" val="{&quot;height&quot;:147.59992125984255,&quot;left&quot;:36.025039370078744,&quot;top&quot;:360.75,&quot;width&quot;:887.7599212598425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/>
            </a:gs>
            <a:gs pos="100000">
              <a:schemeClr val="phClr"/>
            </a:gs>
          </a:gsLst>
          <a:lin ang="2700000" scaled="0"/>
        </a:gradFill>
      </a:fillStyleLst>
      <a:lnStyleLst>
        <a:ln w="127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2700">
          <a:gradFill>
            <a:gsLst>
              <a:gs pos="0">
                <a:schemeClr val="phClr"/>
              </a:gs>
              <a:gs pos="100000">
                <a:schemeClr val="phClr"/>
              </a:gs>
            </a:gsLst>
            <a:lin ang="2700000" scaled="1"/>
          </a:gradFill>
          <a:prstDash val="solid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/>
            </a:gs>
            <a:gs pos="100000">
              <a:schemeClr val="phClr"/>
            </a:gs>
          </a:gsLst>
          <a:lin ang="2700000" scaled="0"/>
        </a:gradFill>
      </a:fillStyleLst>
      <a:lnStyleLst>
        <a:ln w="127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2700">
          <a:gradFill>
            <a:gsLst>
              <a:gs pos="0">
                <a:schemeClr val="phClr"/>
              </a:gs>
              <a:gs pos="100000">
                <a:schemeClr val="phClr"/>
              </a:gs>
            </a:gsLst>
            <a:lin ang="2700000" scaled="1"/>
          </a:gradFill>
          <a:prstDash val="solid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10491</Words>
  <Application>WPS 演示</Application>
  <PresentationFormat>Converted Presentation</PresentationFormat>
  <Paragraphs>561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20" baseType="lpstr">
      <vt:lpstr>Arial</vt:lpstr>
      <vt:lpstr>宋体</vt:lpstr>
      <vt:lpstr>Wingdings</vt:lpstr>
      <vt:lpstr>Arial</vt:lpstr>
      <vt:lpstr>Wingdings</vt:lpstr>
      <vt:lpstr>Aptos Display</vt:lpstr>
      <vt:lpstr>Segoe UI Variable Display</vt:lpstr>
      <vt:lpstr>Aptos</vt:lpstr>
      <vt:lpstr>Calibri</vt:lpstr>
      <vt:lpstr>Segoe UI</vt:lpstr>
      <vt:lpstr>微软雅黑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Gloria</cp:lastModifiedBy>
  <cp:revision>22</cp:revision>
  <dcterms:created xsi:type="dcterms:W3CDTF">2026-07-18T01:23:00Z</dcterms:created>
  <dcterms:modified xsi:type="dcterms:W3CDTF">2026-07-19T15:11:16Z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256A1A1F011648578134B506A8A28430_12</vt:lpwstr>
  </property>
</Properties>
</file>